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6" r:id="rId4"/>
    <p:sldId id="295" r:id="rId5"/>
    <p:sldId id="324" r:id="rId6"/>
    <p:sldId id="325" r:id="rId7"/>
    <p:sldId id="326" r:id="rId8"/>
    <p:sldId id="297" r:id="rId9"/>
    <p:sldId id="344" r:id="rId10"/>
    <p:sldId id="322" r:id="rId11"/>
    <p:sldId id="323" r:id="rId12"/>
    <p:sldId id="347" r:id="rId13"/>
    <p:sldId id="327" r:id="rId14"/>
    <p:sldId id="345" r:id="rId15"/>
    <p:sldId id="346" r:id="rId16"/>
    <p:sldId id="315" r:id="rId17"/>
    <p:sldId id="316" r:id="rId18"/>
    <p:sldId id="317" r:id="rId19"/>
    <p:sldId id="318" r:id="rId20"/>
    <p:sldId id="319" r:id="rId21"/>
    <p:sldId id="300" r:id="rId22"/>
    <p:sldId id="298" r:id="rId23"/>
    <p:sldId id="312" r:id="rId24"/>
    <p:sldId id="313" r:id="rId25"/>
    <p:sldId id="314" r:id="rId26"/>
    <p:sldId id="330" r:id="rId27"/>
    <p:sldId id="351" r:id="rId28"/>
    <p:sldId id="352" r:id="rId29"/>
    <p:sldId id="320" r:id="rId30"/>
    <p:sldId id="299" r:id="rId31"/>
    <p:sldId id="328" r:id="rId32"/>
    <p:sldId id="329" r:id="rId33"/>
    <p:sldId id="333" r:id="rId34"/>
    <p:sldId id="331" r:id="rId35"/>
    <p:sldId id="332" r:id="rId36"/>
    <p:sldId id="311" r:id="rId37"/>
    <p:sldId id="263" r:id="rId38"/>
    <p:sldId id="301" r:id="rId39"/>
    <p:sldId id="354" r:id="rId40"/>
    <p:sldId id="303" r:id="rId41"/>
    <p:sldId id="304" r:id="rId42"/>
    <p:sldId id="258" r:id="rId43"/>
    <p:sldId id="309" r:id="rId44"/>
    <p:sldId id="310" r:id="rId45"/>
    <p:sldId id="348" r:id="rId46"/>
    <p:sldId id="302" r:id="rId47"/>
    <p:sldId id="335" r:id="rId48"/>
    <p:sldId id="337" r:id="rId49"/>
    <p:sldId id="349" r:id="rId50"/>
    <p:sldId id="355" r:id="rId51"/>
    <p:sldId id="289" r:id="rId52"/>
    <p:sldId id="339" r:id="rId53"/>
    <p:sldId id="340" r:id="rId54"/>
    <p:sldId id="275" r:id="rId55"/>
    <p:sldId id="338" r:id="rId56"/>
    <p:sldId id="356" r:id="rId57"/>
    <p:sldId id="357" r:id="rId58"/>
    <p:sldId id="358" r:id="rId59"/>
    <p:sldId id="350" r:id="rId60"/>
    <p:sldId id="359" r:id="rId61"/>
    <p:sldId id="364" r:id="rId62"/>
    <p:sldId id="274" r:id="rId63"/>
    <p:sldId id="360" r:id="rId64"/>
    <p:sldId id="279" r:id="rId65"/>
    <p:sldId id="341" r:id="rId66"/>
    <p:sldId id="342" r:id="rId67"/>
    <p:sldId id="361" r:id="rId68"/>
    <p:sldId id="334" r:id="rId69"/>
    <p:sldId id="293" r:id="rId70"/>
    <p:sldId id="343" r:id="rId71"/>
    <p:sldId id="367" r:id="rId72"/>
    <p:sldId id="362" r:id="rId73"/>
    <p:sldId id="363" r:id="rId74"/>
    <p:sldId id="365" r:id="rId75"/>
    <p:sldId id="284" r:id="rId76"/>
    <p:sldId id="287" r:id="rId77"/>
    <p:sldId id="368" r:id="rId7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97" autoAdjust="0"/>
    <p:restoredTop sz="94660"/>
  </p:normalViewPr>
  <p:slideViewPr>
    <p:cSldViewPr snapToGrid="0">
      <p:cViewPr varScale="1">
        <p:scale>
          <a:sx n="162" d="100"/>
          <a:sy n="162" d="100"/>
        </p:scale>
        <p:origin x="19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6/13/2022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6/13/2022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6/13/2022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6/13/2022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6/13/2022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Advisor &amp; Hearing Panelist Training</a:t>
            </a:r>
          </a:p>
        </p:txBody>
      </p:sp>
      <p:sp>
        <p:nvSpPr>
          <p:cNvPr id="3" name="Subtitle 2"/>
          <p:cNvSpPr>
            <a:spLocks noGrp="1"/>
          </p:cNvSpPr>
          <p:nvPr>
            <p:ph type="subTitle" idx="1"/>
          </p:nvPr>
        </p:nvSpPr>
        <p:spPr/>
        <p:txBody>
          <a:bodyPr/>
          <a:lstStyle/>
          <a:p>
            <a:r>
              <a:rPr lang="en-US" dirty="0"/>
              <a:t>New Rules, New Policy, New Procedures</a:t>
            </a:r>
          </a:p>
        </p:txBody>
      </p:sp>
    </p:spTree>
    <p:extLst>
      <p:ext uri="{BB962C8B-B14F-4D97-AF65-F5344CB8AC3E}">
        <p14:creationId xmlns:p14="http://schemas.microsoft.com/office/powerpoint/2010/main" val="2936156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normAutofit fontScale="70000" lnSpcReduction="20000"/>
          </a:bodyPr>
          <a:lstStyle/>
          <a:p>
            <a:r>
              <a:rPr lang="en-US" dirty="0"/>
              <a:t>Supportive Measures*</a:t>
            </a:r>
          </a:p>
          <a:p>
            <a:r>
              <a:rPr lang="en-US" dirty="0"/>
              <a:t>Remedies</a:t>
            </a:r>
          </a:p>
          <a:p>
            <a:pPr lvl="1"/>
            <a:r>
              <a:rPr lang="en-US" dirty="0"/>
              <a:t>Supportive Measures ordered by Panel</a:t>
            </a:r>
          </a:p>
          <a:p>
            <a:r>
              <a:rPr lang="en-US" dirty="0"/>
              <a:t>Retaliation</a:t>
            </a:r>
          </a:p>
          <a:p>
            <a:pPr lvl="1"/>
            <a:r>
              <a:rPr lang="en-US" dirty="0"/>
              <a:t>Any act of reprisal, related to reporting, participating in, or NOT participating in a complaint of a violation on the </a:t>
            </a:r>
            <a:r>
              <a:rPr lang="en-US" b="1" u="sng" dirty="0"/>
              <a:t>policy</a:t>
            </a:r>
          </a:p>
          <a:p>
            <a:r>
              <a:rPr lang="en-US" dirty="0"/>
              <a:t>Sexual Assault (includes attempts)</a:t>
            </a:r>
          </a:p>
          <a:p>
            <a:pPr lvl="1"/>
            <a:r>
              <a:rPr lang="en-US" dirty="0"/>
              <a:t>Forced, Non-Consensual</a:t>
            </a:r>
          </a:p>
          <a:p>
            <a:pPr lvl="2"/>
            <a:r>
              <a:rPr lang="en-US" dirty="0"/>
              <a:t>Rape (penetration, no matter how slight…vagina, anus with any body part or object, or oral penetration of a sex organ)</a:t>
            </a:r>
          </a:p>
          <a:p>
            <a:pPr lvl="2"/>
            <a:r>
              <a:rPr lang="en-US" dirty="0"/>
              <a:t>Sodomy (oral or anal intercourse…)</a:t>
            </a:r>
          </a:p>
          <a:p>
            <a:pPr lvl="2"/>
            <a:r>
              <a:rPr lang="en-US" dirty="0"/>
              <a:t>Sexual Assault with an Object</a:t>
            </a:r>
          </a:p>
          <a:p>
            <a:pPr lvl="2"/>
            <a:r>
              <a:rPr lang="en-US" dirty="0"/>
              <a:t>Fondling (touching of PRIVATE body parts…buttocks, groin, breasts…for sexual gratification)</a:t>
            </a:r>
          </a:p>
          <a:p>
            <a:pPr lvl="2"/>
            <a:r>
              <a:rPr lang="en-US" dirty="0"/>
              <a:t>Also non-forced Incest or statutory rape</a:t>
            </a:r>
          </a:p>
          <a:p>
            <a:endParaRPr lang="en-US" dirty="0"/>
          </a:p>
        </p:txBody>
      </p:sp>
    </p:spTree>
    <p:extLst>
      <p:ext uri="{BB962C8B-B14F-4D97-AF65-F5344CB8AC3E}">
        <p14:creationId xmlns:p14="http://schemas.microsoft.com/office/powerpoint/2010/main" val="3358305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35676"/>
            <a:ext cx="9601200" cy="1485900"/>
          </a:xfrm>
        </p:spPr>
        <p:txBody>
          <a:bodyPr/>
          <a:lstStyle/>
          <a:p>
            <a:r>
              <a:rPr lang="en-US" dirty="0"/>
              <a:t>Definitions</a:t>
            </a:r>
          </a:p>
        </p:txBody>
      </p:sp>
      <p:sp>
        <p:nvSpPr>
          <p:cNvPr id="3" name="Content Placeholder 2"/>
          <p:cNvSpPr>
            <a:spLocks noGrp="1"/>
          </p:cNvSpPr>
          <p:nvPr>
            <p:ph idx="1"/>
          </p:nvPr>
        </p:nvSpPr>
        <p:spPr/>
        <p:txBody>
          <a:bodyPr>
            <a:normAutofit fontScale="92500" lnSpcReduction="20000"/>
          </a:bodyPr>
          <a:lstStyle/>
          <a:p>
            <a:r>
              <a:rPr lang="en-US" dirty="0"/>
              <a:t>Sexual Harassment</a:t>
            </a:r>
          </a:p>
          <a:p>
            <a:pPr lvl="1"/>
            <a:r>
              <a:rPr lang="en-US" b="1" u="sng" dirty="0"/>
              <a:t>Educational (Process A and B for Students and Process A for Staff)</a:t>
            </a:r>
          </a:p>
          <a:p>
            <a:pPr lvl="2"/>
            <a:r>
              <a:rPr lang="en-US" dirty="0"/>
              <a:t>Quid Pro Quo</a:t>
            </a:r>
          </a:p>
          <a:p>
            <a:pPr lvl="2"/>
            <a:r>
              <a:rPr lang="en-US" dirty="0">
                <a:solidFill>
                  <a:srgbClr val="FF0000"/>
                </a:solidFill>
              </a:rPr>
              <a:t>S</a:t>
            </a:r>
            <a:r>
              <a:rPr lang="en-US" dirty="0"/>
              <a:t>evere, </a:t>
            </a:r>
            <a:r>
              <a:rPr lang="en-US" dirty="0">
                <a:solidFill>
                  <a:srgbClr val="FF0000"/>
                </a:solidFill>
              </a:rPr>
              <a:t>P</a:t>
            </a:r>
            <a:r>
              <a:rPr lang="en-US" dirty="0"/>
              <a:t>ervasive, </a:t>
            </a:r>
            <a:r>
              <a:rPr lang="en-US" dirty="0">
                <a:solidFill>
                  <a:srgbClr val="00B050"/>
                </a:solidFill>
              </a:rPr>
              <a:t>AND</a:t>
            </a:r>
            <a:r>
              <a:rPr lang="en-US" dirty="0"/>
              <a:t> </a:t>
            </a:r>
            <a:r>
              <a:rPr lang="en-US" dirty="0">
                <a:solidFill>
                  <a:srgbClr val="FF0000"/>
                </a:solidFill>
              </a:rPr>
              <a:t>O</a:t>
            </a:r>
            <a:r>
              <a:rPr lang="en-US" dirty="0"/>
              <a:t>bjectively </a:t>
            </a:r>
            <a:r>
              <a:rPr lang="en-US" dirty="0">
                <a:solidFill>
                  <a:srgbClr val="FF0000"/>
                </a:solidFill>
              </a:rPr>
              <a:t>O</a:t>
            </a:r>
            <a:r>
              <a:rPr lang="en-US" dirty="0"/>
              <a:t>ffensive</a:t>
            </a:r>
          </a:p>
          <a:p>
            <a:pPr lvl="3"/>
            <a:r>
              <a:rPr lang="en-US" dirty="0"/>
              <a:t>Denies equal educational access</a:t>
            </a:r>
          </a:p>
          <a:p>
            <a:pPr lvl="1"/>
            <a:r>
              <a:rPr lang="en-US" b="1" u="sng" dirty="0"/>
              <a:t>Employment (Process A and B for staff)</a:t>
            </a:r>
          </a:p>
          <a:p>
            <a:pPr lvl="2"/>
            <a:r>
              <a:rPr lang="en-US" dirty="0"/>
              <a:t>Based on Title VII</a:t>
            </a:r>
          </a:p>
          <a:p>
            <a:pPr lvl="3"/>
            <a:r>
              <a:rPr lang="en-US" dirty="0"/>
              <a:t>Quid Pro Quo</a:t>
            </a:r>
          </a:p>
          <a:p>
            <a:pPr lvl="3"/>
            <a:r>
              <a:rPr lang="en-US" dirty="0"/>
              <a:t>Hostile Environment</a:t>
            </a:r>
          </a:p>
          <a:p>
            <a:r>
              <a:rPr lang="en-US" dirty="0"/>
              <a:t>Sexual Misconduct</a:t>
            </a:r>
          </a:p>
          <a:p>
            <a:pPr lvl="1"/>
            <a:r>
              <a:rPr lang="en-US" dirty="0"/>
              <a:t>Act of a sexual Nature that disrupts or negatively impacts the educational mission</a:t>
            </a:r>
          </a:p>
          <a:p>
            <a:endParaRPr lang="en-US" dirty="0"/>
          </a:p>
        </p:txBody>
      </p:sp>
    </p:spTree>
    <p:extLst>
      <p:ext uri="{BB962C8B-B14F-4D97-AF65-F5344CB8AC3E}">
        <p14:creationId xmlns:p14="http://schemas.microsoft.com/office/powerpoint/2010/main" val="2073449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SPOO: If it’s SPOO Discriminatory Effect is a given</a:t>
            </a:r>
          </a:p>
        </p:txBody>
      </p:sp>
      <p:sp>
        <p:nvSpPr>
          <p:cNvPr id="3" name="Content Placeholder 2"/>
          <p:cNvSpPr>
            <a:spLocks noGrp="1"/>
          </p:cNvSpPr>
          <p:nvPr>
            <p:ph idx="1"/>
          </p:nvPr>
        </p:nvSpPr>
        <p:spPr/>
        <p:txBody>
          <a:bodyPr>
            <a:normAutofit fontScale="85000" lnSpcReduction="10000"/>
          </a:bodyPr>
          <a:lstStyle/>
          <a:p>
            <a:r>
              <a:rPr lang="en-US" dirty="0"/>
              <a:t>Severe</a:t>
            </a:r>
          </a:p>
          <a:p>
            <a:pPr lvl="1"/>
            <a:r>
              <a:rPr lang="en-US" dirty="0"/>
              <a:t>Verbal (lower level)</a:t>
            </a:r>
          </a:p>
          <a:p>
            <a:pPr lvl="1"/>
            <a:r>
              <a:rPr lang="en-US" dirty="0"/>
              <a:t>Touching, Force, Privacy Invasion, Violence/Threat of, Age, Explicit, Power Difference</a:t>
            </a:r>
          </a:p>
          <a:p>
            <a:r>
              <a:rPr lang="en-US" dirty="0"/>
              <a:t>Pervasive</a:t>
            </a:r>
          </a:p>
          <a:p>
            <a:pPr lvl="1"/>
            <a:r>
              <a:rPr lang="en-US" dirty="0"/>
              <a:t>Conduct or Effects of Conduct</a:t>
            </a:r>
          </a:p>
          <a:p>
            <a:pPr lvl="1"/>
            <a:r>
              <a:rPr lang="en-US" dirty="0"/>
              <a:t>Totality, Facts specific, Frequency, Can C remove self, Damage, Openly practices, Denies access, Persistent, Changes terms/conditions</a:t>
            </a:r>
          </a:p>
          <a:p>
            <a:r>
              <a:rPr lang="en-US" dirty="0"/>
              <a:t>AND</a:t>
            </a:r>
          </a:p>
          <a:p>
            <a:r>
              <a:rPr lang="en-US" dirty="0"/>
              <a:t>Objectively Offensive</a:t>
            </a:r>
          </a:p>
          <a:p>
            <a:pPr lvl="1"/>
            <a:r>
              <a:rPr lang="en-US" dirty="0"/>
              <a:t>Unwelcome, Reasonable Person, Similarly Situated, Community Standard, Don’t be too narrow</a:t>
            </a:r>
          </a:p>
          <a:p>
            <a:endParaRPr lang="en-US" dirty="0"/>
          </a:p>
        </p:txBody>
      </p:sp>
    </p:spTree>
    <p:extLst>
      <p:ext uri="{BB962C8B-B14F-4D97-AF65-F5344CB8AC3E}">
        <p14:creationId xmlns:p14="http://schemas.microsoft.com/office/powerpoint/2010/main" val="2249332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normAutofit/>
          </a:bodyPr>
          <a:lstStyle/>
          <a:p>
            <a:r>
              <a:rPr lang="en-US" dirty="0"/>
              <a:t>OWA</a:t>
            </a:r>
          </a:p>
          <a:p>
            <a:pPr lvl="1"/>
            <a:r>
              <a:rPr lang="en-US" dirty="0"/>
              <a:t>VC of SA, </a:t>
            </a:r>
            <a:r>
              <a:rPr lang="en-US" dirty="0" err="1"/>
              <a:t>DoS</a:t>
            </a:r>
            <a:r>
              <a:rPr lang="en-US" dirty="0"/>
              <a:t>, Director SRR, Director HR, Director of Athletics, Confidential Advisors</a:t>
            </a:r>
          </a:p>
          <a:p>
            <a:r>
              <a:rPr lang="en-US" dirty="0"/>
              <a:t>Title IX Coordinator</a:t>
            </a:r>
          </a:p>
          <a:p>
            <a:pPr lvl="1"/>
            <a:r>
              <a:rPr lang="en-US" dirty="0"/>
              <a:t>Director of OEC</a:t>
            </a:r>
          </a:p>
          <a:p>
            <a:pPr lvl="1"/>
            <a:r>
              <a:rPr lang="en-US" dirty="0"/>
              <a:t>Oversees TIX policies and procedures</a:t>
            </a:r>
          </a:p>
          <a:p>
            <a:endParaRPr lang="en-US" dirty="0"/>
          </a:p>
        </p:txBody>
      </p:sp>
    </p:spTree>
    <p:extLst>
      <p:ext uri="{BB962C8B-B14F-4D97-AF65-F5344CB8AC3E}">
        <p14:creationId xmlns:p14="http://schemas.microsoft.com/office/powerpoint/2010/main" val="4078891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Incapacitation</a:t>
            </a:r>
          </a:p>
        </p:txBody>
      </p:sp>
      <p:sp>
        <p:nvSpPr>
          <p:cNvPr id="3" name="Content Placeholder 2"/>
          <p:cNvSpPr>
            <a:spLocks noGrp="1"/>
          </p:cNvSpPr>
          <p:nvPr>
            <p:ph idx="1"/>
          </p:nvPr>
        </p:nvSpPr>
        <p:spPr/>
        <p:txBody>
          <a:bodyPr>
            <a:normAutofit/>
          </a:bodyPr>
          <a:lstStyle/>
          <a:p>
            <a:r>
              <a:rPr lang="en-US" dirty="0"/>
              <a:t>What does it look like</a:t>
            </a:r>
          </a:p>
          <a:p>
            <a:pPr lvl="1"/>
            <a:r>
              <a:rPr lang="en-US" dirty="0"/>
              <a:t>Slurred speech</a:t>
            </a:r>
          </a:p>
          <a:p>
            <a:pPr lvl="1"/>
            <a:r>
              <a:rPr lang="en-US" dirty="0"/>
              <a:t>Falling</a:t>
            </a:r>
          </a:p>
          <a:p>
            <a:pPr lvl="1"/>
            <a:r>
              <a:rPr lang="en-US" dirty="0"/>
              <a:t>Blacking out</a:t>
            </a:r>
          </a:p>
          <a:p>
            <a:pPr lvl="1"/>
            <a:r>
              <a:rPr lang="en-US" dirty="0"/>
              <a:t>Throwing Up</a:t>
            </a:r>
          </a:p>
          <a:p>
            <a:pPr lvl="1"/>
            <a:r>
              <a:rPr lang="en-US" dirty="0"/>
              <a:t>Trouble walking</a:t>
            </a:r>
          </a:p>
          <a:p>
            <a:pPr lvl="1"/>
            <a:r>
              <a:rPr lang="en-US" dirty="0"/>
              <a:t>Weird Behavior</a:t>
            </a:r>
          </a:p>
          <a:p>
            <a:pPr lvl="1"/>
            <a:r>
              <a:rPr lang="en-US" dirty="0"/>
              <a:t>Both parties</a:t>
            </a:r>
          </a:p>
          <a:p>
            <a:pPr lvl="1"/>
            <a:r>
              <a:rPr lang="en-US" dirty="0"/>
              <a:t>Did R give C alcohol</a:t>
            </a:r>
          </a:p>
          <a:p>
            <a:endParaRPr lang="en-US" dirty="0"/>
          </a:p>
        </p:txBody>
      </p:sp>
    </p:spTree>
    <p:extLst>
      <p:ext uri="{BB962C8B-B14F-4D97-AF65-F5344CB8AC3E}">
        <p14:creationId xmlns:p14="http://schemas.microsoft.com/office/powerpoint/2010/main" val="722843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Questions</a:t>
            </a:r>
          </a:p>
        </p:txBody>
      </p:sp>
      <p:sp>
        <p:nvSpPr>
          <p:cNvPr id="3" name="Content Placeholder 2"/>
          <p:cNvSpPr>
            <a:spLocks noGrp="1"/>
          </p:cNvSpPr>
          <p:nvPr>
            <p:ph idx="1"/>
          </p:nvPr>
        </p:nvSpPr>
        <p:spPr/>
        <p:txBody>
          <a:bodyPr>
            <a:normAutofit fontScale="92500" lnSpcReduction="20000"/>
          </a:bodyPr>
          <a:lstStyle/>
          <a:p>
            <a:r>
              <a:rPr lang="en-US" dirty="0"/>
              <a:t>Force</a:t>
            </a:r>
          </a:p>
          <a:p>
            <a:pPr lvl="1"/>
            <a:r>
              <a:rPr lang="en-US" dirty="0"/>
              <a:t>Could include threats, coercion </a:t>
            </a:r>
          </a:p>
          <a:p>
            <a:r>
              <a:rPr lang="en-US" dirty="0"/>
              <a:t>Incapacitation</a:t>
            </a:r>
          </a:p>
          <a:p>
            <a:pPr lvl="1"/>
            <a:r>
              <a:rPr lang="en-US" dirty="0"/>
              <a:t>Known or reasonably should have known</a:t>
            </a:r>
          </a:p>
          <a:p>
            <a:pPr lvl="1"/>
            <a:r>
              <a:rPr lang="en-US" dirty="0"/>
              <a:t>Can victim make decisions based on their mental/physical state</a:t>
            </a:r>
          </a:p>
          <a:p>
            <a:pPr lvl="1"/>
            <a:r>
              <a:rPr lang="en-US" dirty="0"/>
              <a:t>Blackouts</a:t>
            </a:r>
          </a:p>
          <a:p>
            <a:r>
              <a:rPr lang="en-US" dirty="0"/>
              <a:t>Clear words or actions = Consent</a:t>
            </a:r>
          </a:p>
          <a:p>
            <a:pPr lvl="1"/>
            <a:r>
              <a:rPr lang="en-US" dirty="0"/>
              <a:t>Silence = Not Consent, unless actions prove otherwise</a:t>
            </a:r>
          </a:p>
          <a:p>
            <a:pPr lvl="1"/>
            <a:r>
              <a:rPr lang="en-US" dirty="0"/>
              <a:t>Can be withdrawn</a:t>
            </a:r>
          </a:p>
          <a:p>
            <a:pPr lvl="1"/>
            <a:r>
              <a:rPr lang="en-US" dirty="0"/>
              <a:t>For every act</a:t>
            </a:r>
          </a:p>
          <a:p>
            <a:pPr lvl="1"/>
            <a:r>
              <a:rPr lang="en-US" dirty="0"/>
              <a:t>At the time of the act</a:t>
            </a:r>
          </a:p>
          <a:p>
            <a:endParaRPr lang="en-US" dirty="0"/>
          </a:p>
        </p:txBody>
      </p:sp>
    </p:spTree>
    <p:extLst>
      <p:ext uri="{BB962C8B-B14F-4D97-AF65-F5344CB8AC3E}">
        <p14:creationId xmlns:p14="http://schemas.microsoft.com/office/powerpoint/2010/main" val="930967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 Advisor</a:t>
            </a:r>
            <a:br>
              <a:rPr lang="en-US" dirty="0"/>
            </a:br>
            <a:r>
              <a:rPr lang="en-US" dirty="0"/>
              <a:t>Rose Robinson-Berkman</a:t>
            </a:r>
          </a:p>
        </p:txBody>
      </p:sp>
      <p:sp>
        <p:nvSpPr>
          <p:cNvPr id="3" name="Content Placeholder 2"/>
          <p:cNvSpPr>
            <a:spLocks noGrp="1"/>
          </p:cNvSpPr>
          <p:nvPr>
            <p:ph idx="1"/>
          </p:nvPr>
        </p:nvSpPr>
        <p:spPr/>
        <p:txBody>
          <a:bodyPr>
            <a:normAutofit fontScale="55000" lnSpcReduction="20000"/>
          </a:bodyPr>
          <a:lstStyle/>
          <a:p>
            <a:r>
              <a:rPr lang="en-US" dirty="0"/>
              <a:t>Amanda Heslinga</a:t>
            </a:r>
          </a:p>
          <a:p>
            <a:pPr lvl="1"/>
            <a:r>
              <a:rPr lang="en-US" dirty="0"/>
              <a:t>OEC</a:t>
            </a:r>
          </a:p>
          <a:p>
            <a:pPr lvl="1"/>
            <a:r>
              <a:rPr lang="en-US" dirty="0" err="1"/>
              <a:t>SoM</a:t>
            </a:r>
            <a:endParaRPr lang="en-US" dirty="0"/>
          </a:p>
          <a:p>
            <a:r>
              <a:rPr lang="en-US" dirty="0"/>
              <a:t>Required under state law</a:t>
            </a:r>
          </a:p>
          <a:p>
            <a:r>
              <a:rPr lang="en-US" dirty="0"/>
              <a:t>For students only</a:t>
            </a:r>
          </a:p>
          <a:p>
            <a:pPr lvl="1"/>
            <a:r>
              <a:rPr lang="en-US" dirty="0"/>
              <a:t>Staff must be offered supportive measures too</a:t>
            </a:r>
          </a:p>
          <a:p>
            <a:pPr lvl="1"/>
            <a:r>
              <a:rPr lang="en-US" dirty="0"/>
              <a:t>Usually through OEC</a:t>
            </a:r>
          </a:p>
          <a:p>
            <a:r>
              <a:rPr lang="en-US" dirty="0"/>
              <a:t>Professional Trained to provide support to survivors of sexual misconduct and GBV</a:t>
            </a:r>
          </a:p>
          <a:p>
            <a:r>
              <a:rPr lang="en-US" dirty="0"/>
              <a:t>Duties</a:t>
            </a:r>
          </a:p>
          <a:p>
            <a:pPr lvl="1"/>
            <a:r>
              <a:rPr lang="en-US" dirty="0"/>
              <a:t>Inform victim of reporting options</a:t>
            </a:r>
          </a:p>
          <a:p>
            <a:pPr lvl="1"/>
            <a:r>
              <a:rPr lang="en-US" dirty="0"/>
              <a:t>Inform victim of OPs and NCOs</a:t>
            </a:r>
          </a:p>
          <a:p>
            <a:pPr lvl="1"/>
            <a:r>
              <a:rPr lang="en-US" dirty="0"/>
              <a:t>Confidential Support</a:t>
            </a:r>
          </a:p>
          <a:p>
            <a:pPr lvl="1"/>
            <a:r>
              <a:rPr lang="en-US" dirty="0"/>
              <a:t>Secure supportive measures</a:t>
            </a:r>
          </a:p>
          <a:p>
            <a:pPr lvl="1"/>
            <a:r>
              <a:rPr lang="en-US" dirty="0"/>
              <a:t>Assist in making reports </a:t>
            </a:r>
          </a:p>
          <a:p>
            <a:pPr lvl="1"/>
            <a:r>
              <a:rPr lang="en-US" dirty="0"/>
              <a:t>Medical Advocacy</a:t>
            </a:r>
          </a:p>
        </p:txBody>
      </p:sp>
    </p:spTree>
    <p:extLst>
      <p:ext uri="{BB962C8B-B14F-4D97-AF65-F5344CB8AC3E}">
        <p14:creationId xmlns:p14="http://schemas.microsoft.com/office/powerpoint/2010/main" val="4055689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Supportive Measures</a:t>
            </a:r>
            <a:br>
              <a:rPr lang="en-US" dirty="0"/>
            </a:br>
            <a:r>
              <a:rPr lang="en-US" dirty="0"/>
              <a:t>Cannot Be Disciplinary or Punitive</a:t>
            </a:r>
          </a:p>
        </p:txBody>
      </p:sp>
      <p:sp>
        <p:nvSpPr>
          <p:cNvPr id="3" name="Content Placeholder 2"/>
          <p:cNvSpPr>
            <a:spLocks noGrp="1"/>
          </p:cNvSpPr>
          <p:nvPr>
            <p:ph idx="1"/>
          </p:nvPr>
        </p:nvSpPr>
        <p:spPr/>
        <p:txBody>
          <a:bodyPr/>
          <a:lstStyle/>
          <a:p>
            <a:r>
              <a:rPr lang="en-US" dirty="0"/>
              <a:t>Housing</a:t>
            </a:r>
          </a:p>
          <a:p>
            <a:r>
              <a:rPr lang="en-US" dirty="0"/>
              <a:t>Work </a:t>
            </a:r>
          </a:p>
          <a:p>
            <a:r>
              <a:rPr lang="en-US" dirty="0"/>
              <a:t>Academic</a:t>
            </a:r>
          </a:p>
          <a:p>
            <a:r>
              <a:rPr lang="en-US" dirty="0"/>
              <a:t>Dining</a:t>
            </a:r>
          </a:p>
          <a:p>
            <a:r>
              <a:rPr lang="en-US" dirty="0"/>
              <a:t>Referrals</a:t>
            </a:r>
          </a:p>
          <a:p>
            <a:r>
              <a:rPr lang="en-US" dirty="0"/>
              <a:t>Safety Planning</a:t>
            </a:r>
          </a:p>
          <a:p>
            <a:r>
              <a:rPr lang="en-US" dirty="0"/>
              <a:t>Setting up appointments with other offices</a:t>
            </a:r>
          </a:p>
        </p:txBody>
      </p:sp>
    </p:spTree>
    <p:extLst>
      <p:ext uri="{BB962C8B-B14F-4D97-AF65-F5344CB8AC3E}">
        <p14:creationId xmlns:p14="http://schemas.microsoft.com/office/powerpoint/2010/main" val="2953786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a Person in Need</a:t>
            </a:r>
          </a:p>
        </p:txBody>
      </p:sp>
      <p:sp>
        <p:nvSpPr>
          <p:cNvPr id="3" name="Content Placeholder 2"/>
          <p:cNvSpPr>
            <a:spLocks noGrp="1"/>
          </p:cNvSpPr>
          <p:nvPr>
            <p:ph idx="1"/>
          </p:nvPr>
        </p:nvSpPr>
        <p:spPr/>
        <p:txBody>
          <a:bodyPr/>
          <a:lstStyle/>
          <a:p>
            <a:r>
              <a:rPr lang="en-US" dirty="0"/>
              <a:t>Alienated </a:t>
            </a:r>
          </a:p>
          <a:p>
            <a:r>
              <a:rPr lang="en-US" dirty="0"/>
              <a:t>Mental Health Concerns</a:t>
            </a:r>
          </a:p>
          <a:p>
            <a:r>
              <a:rPr lang="en-US" dirty="0"/>
              <a:t>New or Sudden Changes in Behavior</a:t>
            </a:r>
          </a:p>
          <a:p>
            <a:r>
              <a:rPr lang="en-US" dirty="0"/>
              <a:t>New of Sudden Difficulties in School/Work</a:t>
            </a:r>
          </a:p>
          <a:p>
            <a:r>
              <a:rPr lang="en-US" dirty="0"/>
              <a:t>New health problems</a:t>
            </a:r>
          </a:p>
          <a:p>
            <a:r>
              <a:rPr lang="en-US" dirty="0"/>
              <a:t>What to do?</a:t>
            </a:r>
          </a:p>
          <a:p>
            <a:pPr lvl="1"/>
            <a:r>
              <a:rPr lang="en-US" dirty="0"/>
              <a:t>Saluki Cares Report</a:t>
            </a:r>
          </a:p>
          <a:p>
            <a:pPr lvl="1"/>
            <a:r>
              <a:rPr lang="en-US" dirty="0"/>
              <a:t>SAFE Report?</a:t>
            </a:r>
          </a:p>
          <a:p>
            <a:pPr marL="0" indent="0">
              <a:buNone/>
            </a:pPr>
            <a:endParaRPr lang="en-US" dirty="0"/>
          </a:p>
        </p:txBody>
      </p:sp>
    </p:spTree>
    <p:extLst>
      <p:ext uri="{BB962C8B-B14F-4D97-AF65-F5344CB8AC3E}">
        <p14:creationId xmlns:p14="http://schemas.microsoft.com/office/powerpoint/2010/main" val="1767373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p:txBody>
          <a:bodyPr/>
          <a:lstStyle/>
          <a:p>
            <a:r>
              <a:rPr lang="en-US" dirty="0"/>
              <a:t>Know your resources</a:t>
            </a:r>
          </a:p>
          <a:p>
            <a:pPr lvl="1"/>
            <a:r>
              <a:rPr lang="en-US" dirty="0"/>
              <a:t>Other Confidential Resources</a:t>
            </a:r>
          </a:p>
          <a:p>
            <a:pPr lvl="2"/>
            <a:r>
              <a:rPr lang="en-US" dirty="0"/>
              <a:t>Health Services and CAPS (Do not report anything to OEC)</a:t>
            </a:r>
          </a:p>
          <a:p>
            <a:pPr lvl="2"/>
            <a:r>
              <a:rPr lang="en-US" dirty="0"/>
              <a:t>Survivor Empowerment Center</a:t>
            </a:r>
          </a:p>
          <a:p>
            <a:pPr lvl="3"/>
            <a:r>
              <a:rPr lang="en-US" dirty="0"/>
              <a:t>Ops</a:t>
            </a:r>
          </a:p>
          <a:p>
            <a:pPr lvl="3"/>
            <a:r>
              <a:rPr lang="en-US" dirty="0"/>
              <a:t>Other</a:t>
            </a:r>
          </a:p>
          <a:p>
            <a:pPr lvl="2"/>
            <a:r>
              <a:rPr lang="en-US" dirty="0"/>
              <a:t>Victim Advocates at Police Departments</a:t>
            </a:r>
          </a:p>
        </p:txBody>
      </p:sp>
    </p:spTree>
    <p:extLst>
      <p:ext uri="{BB962C8B-B14F-4D97-AF65-F5344CB8AC3E}">
        <p14:creationId xmlns:p14="http://schemas.microsoft.com/office/powerpoint/2010/main" val="425759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of SIU’s Policy and Procedure</a:t>
            </a:r>
          </a:p>
        </p:txBody>
      </p:sp>
      <p:sp>
        <p:nvSpPr>
          <p:cNvPr id="3" name="Content Placeholder 2"/>
          <p:cNvSpPr>
            <a:spLocks noGrp="1"/>
          </p:cNvSpPr>
          <p:nvPr>
            <p:ph idx="1"/>
          </p:nvPr>
        </p:nvSpPr>
        <p:spPr/>
        <p:txBody>
          <a:bodyPr>
            <a:normAutofit fontScale="92500" lnSpcReduction="10000"/>
          </a:bodyPr>
          <a:lstStyle/>
          <a:p>
            <a:r>
              <a:rPr lang="en-US" dirty="0"/>
              <a:t>Interim Policy</a:t>
            </a:r>
          </a:p>
          <a:p>
            <a:r>
              <a:rPr lang="en-US" dirty="0"/>
              <a:t>New Federal “Law” Requires LIVE hearings</a:t>
            </a:r>
          </a:p>
          <a:p>
            <a:r>
              <a:rPr lang="en-US" dirty="0"/>
              <a:t>Sexual Harassment, Sexual Assault, Sexual Misconduct, Domestic Violence, Dating Violence, Stalking, and Retaliation ONLY</a:t>
            </a:r>
          </a:p>
          <a:p>
            <a:pPr lvl="1"/>
            <a:r>
              <a:rPr lang="en-US" dirty="0"/>
              <a:t>But you can be an “advisor” for any case if asked and you want to be</a:t>
            </a:r>
          </a:p>
          <a:p>
            <a:pPr lvl="1"/>
            <a:r>
              <a:rPr lang="en-US" dirty="0"/>
              <a:t>OEC will ask for hearing officers, you can decline if you want</a:t>
            </a:r>
          </a:p>
          <a:p>
            <a:r>
              <a:rPr lang="en-US" dirty="0"/>
              <a:t>Applies to EVERYONE</a:t>
            </a:r>
          </a:p>
          <a:p>
            <a:pPr lvl="1"/>
            <a:r>
              <a:rPr lang="en-US" dirty="0"/>
              <a:t>Student Conduct Code</a:t>
            </a:r>
          </a:p>
          <a:p>
            <a:r>
              <a:rPr lang="en-US" dirty="0"/>
              <a:t>Old policy and procedures for EVERYTHING else</a:t>
            </a:r>
          </a:p>
          <a:p>
            <a:r>
              <a:rPr lang="en-US" dirty="0"/>
              <a:t>Presumption of NON-Responsibility</a:t>
            </a:r>
          </a:p>
        </p:txBody>
      </p:sp>
    </p:spTree>
    <p:extLst>
      <p:ext uri="{BB962C8B-B14F-4D97-AF65-F5344CB8AC3E}">
        <p14:creationId xmlns:p14="http://schemas.microsoft.com/office/powerpoint/2010/main" val="3382071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Know</a:t>
            </a:r>
          </a:p>
        </p:txBody>
      </p:sp>
      <p:sp>
        <p:nvSpPr>
          <p:cNvPr id="3" name="Content Placeholder 2"/>
          <p:cNvSpPr>
            <a:spLocks noGrp="1"/>
          </p:cNvSpPr>
          <p:nvPr>
            <p:ph idx="1"/>
          </p:nvPr>
        </p:nvSpPr>
        <p:spPr/>
        <p:txBody>
          <a:bodyPr/>
          <a:lstStyle/>
          <a:p>
            <a:r>
              <a:rPr lang="en-US" dirty="0"/>
              <a:t>CA will reach out to student to offer Assistance (as will OEC)</a:t>
            </a:r>
          </a:p>
          <a:p>
            <a:r>
              <a:rPr lang="en-US" dirty="0"/>
              <a:t>They are Confidential (but now have to report Supportive Measures to TIXC)</a:t>
            </a:r>
          </a:p>
          <a:p>
            <a:r>
              <a:rPr lang="en-US" dirty="0"/>
              <a:t>No costs associated with the CA office</a:t>
            </a:r>
          </a:p>
          <a:p>
            <a:r>
              <a:rPr lang="en-US" dirty="0"/>
              <a:t>Victims can change their minds</a:t>
            </a:r>
          </a:p>
          <a:p>
            <a:r>
              <a:rPr lang="en-US" dirty="0"/>
              <a:t>Schedule an appointment</a:t>
            </a:r>
          </a:p>
          <a:p>
            <a:pPr lvl="1"/>
            <a:r>
              <a:rPr lang="en-US" dirty="0"/>
              <a:t>453-4429</a:t>
            </a:r>
          </a:p>
          <a:p>
            <a:pPr lvl="1"/>
            <a:r>
              <a:rPr lang="en-US" dirty="0"/>
              <a:t>Walk-Ins</a:t>
            </a:r>
          </a:p>
          <a:p>
            <a:pPr lvl="1"/>
            <a:r>
              <a:rPr lang="en-US" dirty="0"/>
              <a:t>Saluki Health </a:t>
            </a:r>
            <a:r>
              <a:rPr lang="en-US" dirty="0" err="1"/>
              <a:t>Protal</a:t>
            </a:r>
            <a:endParaRPr lang="en-US" dirty="0"/>
          </a:p>
        </p:txBody>
      </p:sp>
    </p:spTree>
    <p:extLst>
      <p:ext uri="{BB962C8B-B14F-4D97-AF65-F5344CB8AC3E}">
        <p14:creationId xmlns:p14="http://schemas.microsoft.com/office/powerpoint/2010/main" val="4290782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Mandated Reporters</a:t>
            </a:r>
          </a:p>
        </p:txBody>
      </p:sp>
      <p:sp>
        <p:nvSpPr>
          <p:cNvPr id="3" name="Content Placeholder 2"/>
          <p:cNvSpPr>
            <a:spLocks noGrp="1"/>
          </p:cNvSpPr>
          <p:nvPr>
            <p:ph idx="1"/>
          </p:nvPr>
        </p:nvSpPr>
        <p:spPr/>
        <p:txBody>
          <a:bodyPr>
            <a:normAutofit lnSpcReduction="10000"/>
          </a:bodyPr>
          <a:lstStyle/>
          <a:p>
            <a:r>
              <a:rPr lang="en-US" dirty="0"/>
              <a:t>You are still a mandated reporter</a:t>
            </a:r>
          </a:p>
          <a:p>
            <a:pPr lvl="1"/>
            <a:r>
              <a:rPr lang="en-US" dirty="0"/>
              <a:t>You do not need to report if you are asked to be an advisor, as it will have been already reported</a:t>
            </a:r>
          </a:p>
          <a:p>
            <a:pPr lvl="1"/>
            <a:r>
              <a:rPr lang="en-US" dirty="0"/>
              <a:t>What if, as an advisor, you are given information that may not be known to others?</a:t>
            </a:r>
          </a:p>
          <a:p>
            <a:pPr lvl="2"/>
            <a:r>
              <a:rPr lang="en-US" dirty="0"/>
              <a:t>May have to drop out, if you know they are going to lie</a:t>
            </a:r>
          </a:p>
          <a:p>
            <a:pPr lvl="3"/>
            <a:r>
              <a:rPr lang="en-US" dirty="0"/>
              <a:t>You do NOT have </a:t>
            </a:r>
            <a:r>
              <a:rPr lang="en-US" dirty="0" err="1"/>
              <a:t>priviledge</a:t>
            </a:r>
            <a:endParaRPr lang="en-US" dirty="0"/>
          </a:p>
          <a:p>
            <a:r>
              <a:rPr lang="en-US" dirty="0"/>
              <a:t>safe.siu.edu</a:t>
            </a:r>
          </a:p>
          <a:p>
            <a:r>
              <a:rPr lang="en-US" dirty="0"/>
              <a:t>No mandate to make a complaint</a:t>
            </a:r>
          </a:p>
          <a:p>
            <a:pPr lvl="1"/>
            <a:r>
              <a:rPr lang="en-US" dirty="0"/>
              <a:t>Mandate is to make REPORT</a:t>
            </a:r>
          </a:p>
        </p:txBody>
      </p:sp>
    </p:spTree>
    <p:extLst>
      <p:ext uri="{BB962C8B-B14F-4D97-AF65-F5344CB8AC3E}">
        <p14:creationId xmlns:p14="http://schemas.microsoft.com/office/powerpoint/2010/main" val="312931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Criminal, Civil, University Proceedings</a:t>
            </a:r>
          </a:p>
        </p:txBody>
      </p:sp>
      <p:sp>
        <p:nvSpPr>
          <p:cNvPr id="3" name="Content Placeholder 2"/>
          <p:cNvSpPr>
            <a:spLocks noGrp="1"/>
          </p:cNvSpPr>
          <p:nvPr>
            <p:ph idx="1"/>
          </p:nvPr>
        </p:nvSpPr>
        <p:spPr/>
        <p:txBody>
          <a:bodyPr/>
          <a:lstStyle/>
          <a:p>
            <a:r>
              <a:rPr lang="en-US" dirty="0"/>
              <a:t>Criminal: Law Enforcement is Involved</a:t>
            </a:r>
          </a:p>
          <a:p>
            <a:r>
              <a:rPr lang="en-US" dirty="0"/>
              <a:t>Civil: Law Suit</a:t>
            </a:r>
          </a:p>
          <a:p>
            <a:r>
              <a:rPr lang="en-US" dirty="0"/>
              <a:t>University: Procedures</a:t>
            </a:r>
          </a:p>
          <a:p>
            <a:r>
              <a:rPr lang="en-US" dirty="0"/>
              <a:t>OEC works with LE to gather information. They provide information to us. We don’t provide information to them</a:t>
            </a:r>
          </a:p>
          <a:p>
            <a:pPr lvl="1"/>
            <a:r>
              <a:rPr lang="en-US" dirty="0"/>
              <a:t>They have more avenues to find information</a:t>
            </a:r>
          </a:p>
          <a:p>
            <a:pPr lvl="2"/>
            <a:r>
              <a:rPr lang="en-US" dirty="0"/>
              <a:t>Search warrants</a:t>
            </a:r>
          </a:p>
        </p:txBody>
      </p:sp>
    </p:spTree>
    <p:extLst>
      <p:ext uri="{BB962C8B-B14F-4D97-AF65-F5344CB8AC3E}">
        <p14:creationId xmlns:p14="http://schemas.microsoft.com/office/powerpoint/2010/main" val="3339900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DPS (Local Law Enforcement)</a:t>
            </a:r>
            <a:br>
              <a:rPr lang="en-US" dirty="0"/>
            </a:br>
            <a:r>
              <a:rPr lang="en-US" dirty="0"/>
              <a:t>Ben Newman</a:t>
            </a:r>
          </a:p>
        </p:txBody>
      </p:sp>
      <p:sp>
        <p:nvSpPr>
          <p:cNvPr id="3" name="Content Placeholder 2"/>
          <p:cNvSpPr>
            <a:spLocks noGrp="1"/>
          </p:cNvSpPr>
          <p:nvPr>
            <p:ph idx="1"/>
          </p:nvPr>
        </p:nvSpPr>
        <p:spPr/>
        <p:txBody>
          <a:bodyPr>
            <a:normAutofit fontScale="92500" lnSpcReduction="20000"/>
          </a:bodyPr>
          <a:lstStyle/>
          <a:p>
            <a:r>
              <a:rPr lang="en-US" dirty="0"/>
              <a:t>Criminal</a:t>
            </a:r>
          </a:p>
          <a:p>
            <a:pPr lvl="1"/>
            <a:r>
              <a:rPr lang="en-US" dirty="0"/>
              <a:t>Arrest if Probable Cause to do so</a:t>
            </a:r>
          </a:p>
          <a:p>
            <a:pPr lvl="2"/>
            <a:r>
              <a:rPr lang="en-US" dirty="0"/>
              <a:t>If not, it goes to State’s Attorney</a:t>
            </a:r>
          </a:p>
          <a:p>
            <a:r>
              <a:rPr lang="en-US" dirty="0"/>
              <a:t>Explains process to Victim</a:t>
            </a:r>
          </a:p>
          <a:p>
            <a:r>
              <a:rPr lang="en-US" dirty="0"/>
              <a:t>Report = Criminal Complaint</a:t>
            </a:r>
          </a:p>
          <a:p>
            <a:pPr lvl="1"/>
            <a:r>
              <a:rPr lang="en-US" dirty="0"/>
              <a:t>Unless Informational </a:t>
            </a:r>
          </a:p>
          <a:p>
            <a:pPr lvl="1"/>
            <a:r>
              <a:rPr lang="en-US" dirty="0"/>
              <a:t>State’s Attorney has ultimate decision making powers</a:t>
            </a:r>
          </a:p>
          <a:p>
            <a:pPr lvl="2"/>
            <a:r>
              <a:rPr lang="en-US" dirty="0"/>
              <a:t>May decide to charge, dismiss charge, change charge</a:t>
            </a:r>
          </a:p>
          <a:p>
            <a:r>
              <a:rPr lang="en-US" dirty="0"/>
              <a:t>Criminal Complaint not needed for University Complaint</a:t>
            </a:r>
          </a:p>
          <a:p>
            <a:r>
              <a:rPr lang="en-US" dirty="0"/>
              <a:t>DPS will interview, collect evidence, write report</a:t>
            </a:r>
          </a:p>
          <a:p>
            <a:pPr lvl="1"/>
            <a:r>
              <a:rPr lang="en-US" dirty="0"/>
              <a:t>Fingerprints, biological, video, phone, etc.</a:t>
            </a:r>
          </a:p>
        </p:txBody>
      </p:sp>
    </p:spTree>
    <p:extLst>
      <p:ext uri="{BB962C8B-B14F-4D97-AF65-F5344CB8AC3E}">
        <p14:creationId xmlns:p14="http://schemas.microsoft.com/office/powerpoint/2010/main" val="4054666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DPS, OEC, Other Agencies</a:t>
            </a:r>
          </a:p>
        </p:txBody>
      </p:sp>
      <p:sp>
        <p:nvSpPr>
          <p:cNvPr id="3" name="Content Placeholder 2"/>
          <p:cNvSpPr>
            <a:spLocks noGrp="1"/>
          </p:cNvSpPr>
          <p:nvPr>
            <p:ph idx="1"/>
          </p:nvPr>
        </p:nvSpPr>
        <p:spPr/>
        <p:txBody>
          <a:bodyPr/>
          <a:lstStyle/>
          <a:p>
            <a:r>
              <a:rPr lang="en-US" dirty="0"/>
              <a:t>Work together</a:t>
            </a:r>
          </a:p>
          <a:p>
            <a:r>
              <a:rPr lang="en-US" dirty="0"/>
              <a:t>Depends on jurisdiction and what the victim wants</a:t>
            </a:r>
          </a:p>
          <a:p>
            <a:r>
              <a:rPr lang="en-US" dirty="0"/>
              <a:t>Jurisdiction depends on where something happened</a:t>
            </a:r>
          </a:p>
          <a:p>
            <a:r>
              <a:rPr lang="en-US" dirty="0"/>
              <a:t>Copies of reports</a:t>
            </a:r>
          </a:p>
          <a:p>
            <a:r>
              <a:rPr lang="en-US" dirty="0"/>
              <a:t>Sharing information</a:t>
            </a:r>
          </a:p>
        </p:txBody>
      </p:sp>
    </p:spTree>
    <p:extLst>
      <p:ext uri="{BB962C8B-B14F-4D97-AF65-F5344CB8AC3E}">
        <p14:creationId xmlns:p14="http://schemas.microsoft.com/office/powerpoint/2010/main" val="284768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to DPS</a:t>
            </a:r>
          </a:p>
        </p:txBody>
      </p:sp>
      <p:sp>
        <p:nvSpPr>
          <p:cNvPr id="3" name="Content Placeholder 2"/>
          <p:cNvSpPr>
            <a:spLocks noGrp="1"/>
          </p:cNvSpPr>
          <p:nvPr>
            <p:ph idx="1"/>
          </p:nvPr>
        </p:nvSpPr>
        <p:spPr/>
        <p:txBody>
          <a:bodyPr/>
          <a:lstStyle/>
          <a:p>
            <a:r>
              <a:rPr lang="en-US" dirty="0"/>
              <a:t>453-3771</a:t>
            </a:r>
          </a:p>
          <a:p>
            <a:r>
              <a:rPr lang="en-US" dirty="0"/>
              <a:t>911</a:t>
            </a:r>
          </a:p>
          <a:p>
            <a:r>
              <a:rPr lang="en-US" dirty="0" err="1"/>
              <a:t>Trueblood</a:t>
            </a:r>
            <a:r>
              <a:rPr lang="en-US" dirty="0"/>
              <a:t> Hall Basement</a:t>
            </a:r>
          </a:p>
          <a:p>
            <a:pPr marL="0" indent="0">
              <a:buNone/>
            </a:pPr>
            <a:endParaRPr lang="en-US" dirty="0"/>
          </a:p>
        </p:txBody>
      </p:sp>
    </p:spTree>
    <p:extLst>
      <p:ext uri="{BB962C8B-B14F-4D97-AF65-F5344CB8AC3E}">
        <p14:creationId xmlns:p14="http://schemas.microsoft.com/office/powerpoint/2010/main" val="3560386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Jurisdiction of OEC</a:t>
            </a:r>
          </a:p>
        </p:txBody>
      </p:sp>
      <p:sp>
        <p:nvSpPr>
          <p:cNvPr id="3" name="Content Placeholder 2"/>
          <p:cNvSpPr>
            <a:spLocks noGrp="1"/>
          </p:cNvSpPr>
          <p:nvPr>
            <p:ph idx="1"/>
          </p:nvPr>
        </p:nvSpPr>
        <p:spPr/>
        <p:txBody>
          <a:bodyPr>
            <a:normAutofit fontScale="85000" lnSpcReduction="20000"/>
          </a:bodyPr>
          <a:lstStyle/>
          <a:p>
            <a:r>
              <a:rPr lang="en-US" dirty="0"/>
              <a:t>Program or Activity</a:t>
            </a:r>
          </a:p>
          <a:p>
            <a:r>
              <a:rPr lang="en-US" dirty="0"/>
              <a:t>In US</a:t>
            </a:r>
          </a:p>
          <a:p>
            <a:r>
              <a:rPr lang="en-US" dirty="0"/>
              <a:t>Accepted Jurisdiction</a:t>
            </a:r>
          </a:p>
          <a:p>
            <a:r>
              <a:rPr lang="en-US" dirty="0"/>
              <a:t>Any building owned or controlled by student org</a:t>
            </a:r>
          </a:p>
          <a:p>
            <a:r>
              <a:rPr lang="en-US" dirty="0"/>
              <a:t>On-line or in person</a:t>
            </a:r>
          </a:p>
          <a:p>
            <a:r>
              <a:rPr lang="en-US" dirty="0"/>
              <a:t>No time limits</a:t>
            </a:r>
          </a:p>
          <a:p>
            <a:pPr lvl="1"/>
            <a:r>
              <a:rPr lang="en-US" dirty="0"/>
              <a:t>But…Can we do anything?</a:t>
            </a:r>
          </a:p>
          <a:p>
            <a:pPr lvl="2"/>
            <a:r>
              <a:rPr lang="en-US" dirty="0"/>
              <a:t>Graduated, left SIU, No witnesses still available, etc.</a:t>
            </a:r>
          </a:p>
          <a:p>
            <a:pPr lvl="1"/>
            <a:r>
              <a:rPr lang="en-US" dirty="0"/>
              <a:t>Only applies to something that took place AFTER August 14, 2020. </a:t>
            </a:r>
          </a:p>
          <a:p>
            <a:pPr lvl="2"/>
            <a:r>
              <a:rPr lang="en-US" dirty="0"/>
              <a:t>Only policy applies (120 days) if the incident took place before that</a:t>
            </a:r>
          </a:p>
          <a:p>
            <a:pPr lvl="2"/>
            <a:r>
              <a:rPr lang="en-US" dirty="0"/>
              <a:t>New Regs are NOT retroactive</a:t>
            </a:r>
          </a:p>
        </p:txBody>
      </p:sp>
    </p:spTree>
    <p:extLst>
      <p:ext uri="{BB962C8B-B14F-4D97-AF65-F5344CB8AC3E}">
        <p14:creationId xmlns:p14="http://schemas.microsoft.com/office/powerpoint/2010/main" val="3683381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under </a:t>
            </a:r>
            <a:r>
              <a:rPr lang="en-US" dirty="0" err="1"/>
              <a:t>Regs</a:t>
            </a:r>
            <a:endParaRPr lang="en-US" dirty="0"/>
          </a:p>
        </p:txBody>
      </p:sp>
      <p:sp>
        <p:nvSpPr>
          <p:cNvPr id="3" name="Content Placeholder 2"/>
          <p:cNvSpPr>
            <a:spLocks noGrp="1"/>
          </p:cNvSpPr>
          <p:nvPr>
            <p:ph idx="1"/>
          </p:nvPr>
        </p:nvSpPr>
        <p:spPr/>
        <p:txBody>
          <a:bodyPr>
            <a:normAutofit fontScale="92500" lnSpcReduction="20000"/>
          </a:bodyPr>
          <a:lstStyle/>
          <a:p>
            <a:r>
              <a:rPr lang="en-US" dirty="0"/>
              <a:t>Right to present witnesses/be heard</a:t>
            </a:r>
          </a:p>
          <a:p>
            <a:r>
              <a:rPr lang="en-US" dirty="0"/>
              <a:t>Right to Due Process/mount defense</a:t>
            </a:r>
          </a:p>
          <a:p>
            <a:r>
              <a:rPr lang="en-US" dirty="0"/>
              <a:t>Right to know evidence for/against</a:t>
            </a:r>
          </a:p>
          <a:p>
            <a:r>
              <a:rPr lang="en-US" dirty="0"/>
              <a:t>Gather and present evidence/witnesses</a:t>
            </a:r>
          </a:p>
          <a:p>
            <a:r>
              <a:rPr lang="en-US" dirty="0"/>
              <a:t>Have an advisor</a:t>
            </a:r>
          </a:p>
          <a:p>
            <a:r>
              <a:rPr lang="en-US" dirty="0"/>
              <a:t>Written notice</a:t>
            </a:r>
          </a:p>
          <a:p>
            <a:r>
              <a:rPr lang="en-US" dirty="0"/>
              <a:t>Inspect and review evidence and final report</a:t>
            </a:r>
          </a:p>
          <a:p>
            <a:r>
              <a:rPr lang="en-US" dirty="0"/>
              <a:t>Right to include “directly related evidence” to hearing, even if investigator left out of report</a:t>
            </a:r>
          </a:p>
          <a:p>
            <a:r>
              <a:rPr lang="en-US" dirty="0"/>
              <a:t>Ask, through and advisor, relevant questions at hearing</a:t>
            </a:r>
          </a:p>
          <a:p>
            <a:endParaRPr lang="en-US" dirty="0"/>
          </a:p>
        </p:txBody>
      </p:sp>
    </p:spTree>
    <p:extLst>
      <p:ext uri="{BB962C8B-B14F-4D97-AF65-F5344CB8AC3E}">
        <p14:creationId xmlns:p14="http://schemas.microsoft.com/office/powerpoint/2010/main" val="2657095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Due Process</a:t>
            </a:r>
          </a:p>
        </p:txBody>
      </p:sp>
      <p:sp>
        <p:nvSpPr>
          <p:cNvPr id="3" name="Content Placeholder 2"/>
          <p:cNvSpPr>
            <a:spLocks noGrp="1"/>
          </p:cNvSpPr>
          <p:nvPr>
            <p:ph idx="1"/>
          </p:nvPr>
        </p:nvSpPr>
        <p:spPr/>
        <p:txBody>
          <a:bodyPr/>
          <a:lstStyle/>
          <a:p>
            <a:r>
              <a:rPr lang="en-US" dirty="0"/>
              <a:t>Legal protections ensuring that no one will be deprived of education or employment without fairness in process</a:t>
            </a:r>
          </a:p>
          <a:p>
            <a:r>
              <a:rPr lang="en-US" dirty="0"/>
              <a:t>Substantive</a:t>
            </a:r>
          </a:p>
          <a:p>
            <a:pPr lvl="1"/>
            <a:r>
              <a:rPr lang="en-US" dirty="0"/>
              <a:t>Due process in decision </a:t>
            </a:r>
          </a:p>
          <a:p>
            <a:pPr lvl="2"/>
            <a:r>
              <a:rPr lang="en-US" dirty="0"/>
              <a:t>Impartiality, fair, decision based on fact, etc.</a:t>
            </a:r>
          </a:p>
          <a:p>
            <a:r>
              <a:rPr lang="en-US" dirty="0"/>
              <a:t>Procedural</a:t>
            </a:r>
          </a:p>
          <a:p>
            <a:pPr lvl="1"/>
            <a:r>
              <a:rPr lang="en-US" dirty="0"/>
              <a:t>Due process in process</a:t>
            </a:r>
          </a:p>
          <a:p>
            <a:pPr lvl="2"/>
            <a:r>
              <a:rPr lang="en-US" dirty="0"/>
              <a:t>Notice, consistency, allegations provided, etc.</a:t>
            </a:r>
          </a:p>
          <a:p>
            <a:endParaRPr lang="en-US" dirty="0"/>
          </a:p>
        </p:txBody>
      </p:sp>
    </p:spTree>
    <p:extLst>
      <p:ext uri="{BB962C8B-B14F-4D97-AF65-F5344CB8AC3E}">
        <p14:creationId xmlns:p14="http://schemas.microsoft.com/office/powerpoint/2010/main" val="1040666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Break?</a:t>
            </a:r>
          </a:p>
        </p:txBody>
      </p:sp>
      <p:pic>
        <p:nvPicPr>
          <p:cNvPr id="4" name="Content Placeholder 3" descr="What do you call an alligator in a vest? by arseniic on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48792" y="1487978"/>
            <a:ext cx="5212081" cy="5195455"/>
          </a:xfrm>
        </p:spPr>
      </p:pic>
    </p:spTree>
    <p:extLst>
      <p:ext uri="{BB962C8B-B14F-4D97-AF65-F5344CB8AC3E}">
        <p14:creationId xmlns:p14="http://schemas.microsoft.com/office/powerpoint/2010/main" val="1962229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Does Policy Apply</a:t>
            </a:r>
          </a:p>
        </p:txBody>
      </p:sp>
      <p:sp>
        <p:nvSpPr>
          <p:cNvPr id="3" name="Content Placeholder 2"/>
          <p:cNvSpPr>
            <a:spLocks noGrp="1"/>
          </p:cNvSpPr>
          <p:nvPr>
            <p:ph idx="1"/>
          </p:nvPr>
        </p:nvSpPr>
        <p:spPr/>
        <p:txBody>
          <a:bodyPr>
            <a:normAutofit lnSpcReduction="10000"/>
          </a:bodyPr>
          <a:lstStyle/>
          <a:p>
            <a:r>
              <a:rPr lang="en-US" dirty="0"/>
              <a:t>Formal Complaint</a:t>
            </a:r>
          </a:p>
          <a:p>
            <a:r>
              <a:rPr lang="en-US" dirty="0"/>
              <a:t>Process A and B</a:t>
            </a:r>
          </a:p>
          <a:p>
            <a:r>
              <a:rPr lang="en-US" dirty="0"/>
              <a:t>Process A</a:t>
            </a:r>
          </a:p>
          <a:p>
            <a:pPr lvl="1"/>
            <a:r>
              <a:rPr lang="en-US" dirty="0"/>
              <a:t>Educational Program/Activity: SIU has control over both Respondent and Context of Conduct</a:t>
            </a:r>
          </a:p>
          <a:p>
            <a:pPr lvl="1"/>
            <a:r>
              <a:rPr lang="en-US" dirty="0"/>
              <a:t>In US</a:t>
            </a:r>
          </a:p>
          <a:p>
            <a:r>
              <a:rPr lang="en-US" dirty="0"/>
              <a:t>Process B</a:t>
            </a:r>
          </a:p>
          <a:p>
            <a:pPr lvl="1"/>
            <a:r>
              <a:rPr lang="en-US" dirty="0"/>
              <a:t>Extended Jurisdiction: Control of Respondent</a:t>
            </a:r>
          </a:p>
          <a:p>
            <a:pPr lvl="1"/>
            <a:r>
              <a:rPr lang="en-US" dirty="0"/>
              <a:t>Deprive C of access</a:t>
            </a:r>
          </a:p>
          <a:p>
            <a:pPr lvl="1"/>
            <a:r>
              <a:rPr lang="en-US" dirty="0"/>
              <a:t>Substantial University Interest</a:t>
            </a:r>
          </a:p>
        </p:txBody>
      </p:sp>
    </p:spTree>
    <p:extLst>
      <p:ext uri="{BB962C8B-B14F-4D97-AF65-F5344CB8AC3E}">
        <p14:creationId xmlns:p14="http://schemas.microsoft.com/office/powerpoint/2010/main" val="3699788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a:t>
            </a:r>
            <a:br>
              <a:rPr lang="en-US" dirty="0"/>
            </a:br>
            <a:r>
              <a:rPr lang="en-US" dirty="0"/>
              <a:t>All this will be done ~90 days</a:t>
            </a:r>
          </a:p>
        </p:txBody>
      </p:sp>
      <p:sp>
        <p:nvSpPr>
          <p:cNvPr id="3" name="Content Placeholder 2"/>
          <p:cNvSpPr>
            <a:spLocks noGrp="1"/>
          </p:cNvSpPr>
          <p:nvPr>
            <p:ph idx="1"/>
          </p:nvPr>
        </p:nvSpPr>
        <p:spPr/>
        <p:txBody>
          <a:bodyPr>
            <a:normAutofit fontScale="55000" lnSpcReduction="20000"/>
          </a:bodyPr>
          <a:lstStyle/>
          <a:p>
            <a:r>
              <a:rPr lang="en-US" dirty="0"/>
              <a:t>Allegations</a:t>
            </a:r>
          </a:p>
          <a:p>
            <a:pPr lvl="1"/>
            <a:r>
              <a:rPr lang="en-US" dirty="0"/>
              <a:t>Is it Title IX?</a:t>
            </a:r>
          </a:p>
          <a:p>
            <a:pPr lvl="1"/>
            <a:r>
              <a:rPr lang="en-US" dirty="0"/>
              <a:t>PR, SAFE report, Email, Walk-In</a:t>
            </a:r>
          </a:p>
          <a:p>
            <a:pPr lvl="1"/>
            <a:r>
              <a:rPr lang="en-US" dirty="0"/>
              <a:t>Emergency Removal = Title IX and TAT= Appealable</a:t>
            </a:r>
          </a:p>
          <a:p>
            <a:r>
              <a:rPr lang="en-US" dirty="0"/>
              <a:t>Confidential Advisor</a:t>
            </a:r>
          </a:p>
          <a:p>
            <a:pPr lvl="1"/>
            <a:r>
              <a:rPr lang="en-US" dirty="0"/>
              <a:t>Will Reach out</a:t>
            </a:r>
          </a:p>
          <a:p>
            <a:r>
              <a:rPr lang="en-US" dirty="0"/>
              <a:t>OEC</a:t>
            </a:r>
          </a:p>
          <a:p>
            <a:pPr lvl="1"/>
            <a:r>
              <a:rPr lang="en-US" dirty="0"/>
              <a:t>Will Reach out</a:t>
            </a:r>
          </a:p>
          <a:p>
            <a:pPr lvl="1"/>
            <a:r>
              <a:rPr lang="en-US" dirty="0"/>
              <a:t>VAWA Brochure or P/P</a:t>
            </a:r>
          </a:p>
          <a:p>
            <a:pPr lvl="1"/>
            <a:r>
              <a:rPr lang="en-US" dirty="0"/>
              <a:t>Amnesty</a:t>
            </a:r>
          </a:p>
          <a:p>
            <a:pPr lvl="1"/>
            <a:r>
              <a:rPr lang="en-US" dirty="0"/>
              <a:t>Advisor</a:t>
            </a:r>
          </a:p>
          <a:p>
            <a:pPr lvl="1"/>
            <a:r>
              <a:rPr lang="en-US" dirty="0"/>
              <a:t>CA</a:t>
            </a:r>
          </a:p>
          <a:p>
            <a:r>
              <a:rPr lang="en-US" dirty="0"/>
              <a:t>Supportive Measures</a:t>
            </a:r>
          </a:p>
          <a:p>
            <a:pPr lvl="1"/>
            <a:r>
              <a:rPr lang="en-US" dirty="0"/>
              <a:t>OEC </a:t>
            </a:r>
          </a:p>
          <a:p>
            <a:pPr lvl="1"/>
            <a:r>
              <a:rPr lang="en-US" dirty="0"/>
              <a:t>CA</a:t>
            </a:r>
          </a:p>
        </p:txBody>
      </p:sp>
    </p:spTree>
    <p:extLst>
      <p:ext uri="{BB962C8B-B14F-4D97-AF65-F5344CB8AC3E}">
        <p14:creationId xmlns:p14="http://schemas.microsoft.com/office/powerpoint/2010/main" val="1178771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a:t>
            </a:r>
          </a:p>
        </p:txBody>
      </p:sp>
      <p:sp>
        <p:nvSpPr>
          <p:cNvPr id="3" name="Content Placeholder 2"/>
          <p:cNvSpPr>
            <a:spLocks noGrp="1"/>
          </p:cNvSpPr>
          <p:nvPr>
            <p:ph idx="1"/>
          </p:nvPr>
        </p:nvSpPr>
        <p:spPr/>
        <p:txBody>
          <a:bodyPr>
            <a:normAutofit fontScale="47500" lnSpcReduction="20000"/>
          </a:bodyPr>
          <a:lstStyle/>
          <a:p>
            <a:r>
              <a:rPr lang="en-US" dirty="0"/>
              <a:t>TAT</a:t>
            </a:r>
          </a:p>
          <a:p>
            <a:pPr lvl="1"/>
            <a:r>
              <a:rPr lang="en-US" dirty="0"/>
              <a:t>If needed</a:t>
            </a:r>
          </a:p>
          <a:p>
            <a:pPr lvl="1"/>
            <a:r>
              <a:rPr lang="en-US" dirty="0"/>
              <a:t>TIXC wants to file a complaint</a:t>
            </a:r>
          </a:p>
          <a:p>
            <a:pPr lvl="1"/>
            <a:r>
              <a:rPr lang="en-US" dirty="0"/>
              <a:t>Only if C doesn’t want to file a complaint</a:t>
            </a:r>
          </a:p>
          <a:p>
            <a:pPr lvl="1"/>
            <a:r>
              <a:rPr lang="en-US" dirty="0"/>
              <a:t>Health or Safety</a:t>
            </a:r>
          </a:p>
          <a:p>
            <a:r>
              <a:rPr lang="en-US" dirty="0"/>
              <a:t>Assessment</a:t>
            </a:r>
          </a:p>
          <a:p>
            <a:pPr lvl="1"/>
            <a:r>
              <a:rPr lang="en-US" dirty="0"/>
              <a:t>Jurisdiction</a:t>
            </a:r>
          </a:p>
          <a:p>
            <a:pPr lvl="1"/>
            <a:r>
              <a:rPr lang="en-US" dirty="0"/>
              <a:t>Violation</a:t>
            </a:r>
          </a:p>
          <a:p>
            <a:r>
              <a:rPr lang="en-US" dirty="0"/>
              <a:t>Formal Complaint</a:t>
            </a:r>
          </a:p>
          <a:p>
            <a:pPr lvl="1"/>
            <a:r>
              <a:rPr lang="en-US" dirty="0"/>
              <a:t>After interview (Complainant does not have to speak to us or make a formal complaint)</a:t>
            </a:r>
          </a:p>
          <a:p>
            <a:pPr lvl="2"/>
            <a:r>
              <a:rPr lang="en-US" dirty="0"/>
              <a:t>OEC writes complaint</a:t>
            </a:r>
          </a:p>
          <a:p>
            <a:pPr lvl="2"/>
            <a:r>
              <a:rPr lang="en-US" dirty="0"/>
              <a:t>Get info and witnesses</a:t>
            </a:r>
          </a:p>
          <a:p>
            <a:pPr lvl="1"/>
            <a:r>
              <a:rPr lang="en-US" dirty="0"/>
              <a:t>Signed by C</a:t>
            </a:r>
          </a:p>
          <a:p>
            <a:pPr lvl="1"/>
            <a:r>
              <a:rPr lang="en-US" dirty="0"/>
              <a:t>R are presumed NOT Responsible</a:t>
            </a:r>
          </a:p>
          <a:p>
            <a:pPr lvl="2"/>
            <a:r>
              <a:rPr lang="en-US" dirty="0"/>
              <a:t>Until after the panel decides</a:t>
            </a:r>
          </a:p>
          <a:p>
            <a:pPr lvl="1"/>
            <a:r>
              <a:rPr lang="en-US" dirty="0"/>
              <a:t>Complaints are presumed to have been made in good faith</a:t>
            </a:r>
          </a:p>
          <a:p>
            <a:pPr lvl="2"/>
            <a:r>
              <a:rPr lang="en-US" dirty="0"/>
              <a:t>False Reports</a:t>
            </a:r>
          </a:p>
          <a:p>
            <a:endParaRPr lang="en-US" dirty="0"/>
          </a:p>
        </p:txBody>
      </p:sp>
    </p:spTree>
    <p:extLst>
      <p:ext uri="{BB962C8B-B14F-4D97-AF65-F5344CB8AC3E}">
        <p14:creationId xmlns:p14="http://schemas.microsoft.com/office/powerpoint/2010/main" val="311427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a:t>
            </a:r>
          </a:p>
        </p:txBody>
      </p:sp>
      <p:sp>
        <p:nvSpPr>
          <p:cNvPr id="3" name="Content Placeholder 2"/>
          <p:cNvSpPr>
            <a:spLocks noGrp="1"/>
          </p:cNvSpPr>
          <p:nvPr>
            <p:ph idx="1"/>
          </p:nvPr>
        </p:nvSpPr>
        <p:spPr/>
        <p:txBody>
          <a:bodyPr>
            <a:normAutofit/>
          </a:bodyPr>
          <a:lstStyle/>
          <a:p>
            <a:r>
              <a:rPr lang="en-US" dirty="0"/>
              <a:t>Investigation (30 business days)</a:t>
            </a:r>
          </a:p>
          <a:p>
            <a:pPr lvl="1"/>
            <a:r>
              <a:rPr lang="en-US" dirty="0"/>
              <a:t>Formal complaint</a:t>
            </a:r>
          </a:p>
          <a:p>
            <a:pPr lvl="2"/>
            <a:r>
              <a:rPr lang="en-US" dirty="0"/>
              <a:t>Informal Resolution </a:t>
            </a:r>
          </a:p>
          <a:p>
            <a:pPr lvl="3"/>
            <a:r>
              <a:rPr lang="en-US" dirty="0"/>
              <a:t>At any time in process</a:t>
            </a:r>
          </a:p>
          <a:p>
            <a:pPr lvl="3"/>
            <a:r>
              <a:rPr lang="en-US" dirty="0"/>
              <a:t>Both parties must agree (voluntary and written)</a:t>
            </a:r>
          </a:p>
          <a:p>
            <a:pPr lvl="3"/>
            <a:r>
              <a:rPr lang="en-US" dirty="0"/>
              <a:t>Will not go through the formal complaint process if IR is agreed upon by parties and TIXC</a:t>
            </a:r>
          </a:p>
          <a:p>
            <a:pPr lvl="3"/>
            <a:r>
              <a:rPr lang="en-US" dirty="0"/>
              <a:t>R may accept responsibility</a:t>
            </a:r>
          </a:p>
          <a:p>
            <a:pPr lvl="3"/>
            <a:r>
              <a:rPr lang="en-US" dirty="0"/>
              <a:t>If agreement is made, no appeal</a:t>
            </a:r>
          </a:p>
          <a:p>
            <a:pPr marL="530352"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17181633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Process-Notice of Complaint</a:t>
            </a:r>
          </a:p>
        </p:txBody>
      </p:sp>
      <p:sp>
        <p:nvSpPr>
          <p:cNvPr id="3" name="Content Placeholder 2"/>
          <p:cNvSpPr>
            <a:spLocks noGrp="1"/>
          </p:cNvSpPr>
          <p:nvPr>
            <p:ph idx="1"/>
          </p:nvPr>
        </p:nvSpPr>
        <p:spPr/>
        <p:txBody>
          <a:bodyPr/>
          <a:lstStyle/>
          <a:p>
            <a:r>
              <a:rPr lang="en-US" dirty="0"/>
              <a:t>Notice of complaint</a:t>
            </a:r>
          </a:p>
          <a:p>
            <a:pPr lvl="1"/>
            <a:r>
              <a:rPr lang="en-US" dirty="0"/>
              <a:t>Notice that parties may have advisors</a:t>
            </a:r>
          </a:p>
          <a:p>
            <a:pPr lvl="1"/>
            <a:r>
              <a:rPr lang="en-US" dirty="0"/>
              <a:t>Summary of allegations</a:t>
            </a:r>
          </a:p>
          <a:p>
            <a:pPr lvl="1"/>
            <a:r>
              <a:rPr lang="en-US" dirty="0"/>
              <a:t>ID of parties</a:t>
            </a:r>
          </a:p>
          <a:p>
            <a:pPr lvl="1"/>
            <a:r>
              <a:rPr lang="en-US" dirty="0"/>
              <a:t>Policies implicated</a:t>
            </a:r>
          </a:p>
          <a:p>
            <a:pPr lvl="1"/>
            <a:r>
              <a:rPr lang="en-US" dirty="0"/>
              <a:t>Description of possible sanctions</a:t>
            </a:r>
          </a:p>
          <a:p>
            <a:pPr lvl="1"/>
            <a:r>
              <a:rPr lang="en-US" dirty="0"/>
              <a:t>Retaliation policy</a:t>
            </a:r>
          </a:p>
          <a:p>
            <a:pPr lvl="1"/>
            <a:r>
              <a:rPr lang="en-US" dirty="0"/>
              <a:t>Names of Investigators</a:t>
            </a:r>
          </a:p>
          <a:p>
            <a:pPr lvl="1"/>
            <a:r>
              <a:rPr lang="en-US" dirty="0"/>
              <a:t>Etc.</a:t>
            </a:r>
          </a:p>
          <a:p>
            <a:endParaRPr lang="en-US" dirty="0"/>
          </a:p>
        </p:txBody>
      </p:sp>
    </p:spTree>
    <p:extLst>
      <p:ext uri="{BB962C8B-B14F-4D97-AF65-F5344CB8AC3E}">
        <p14:creationId xmlns:p14="http://schemas.microsoft.com/office/powerpoint/2010/main" val="31723015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Process-Investigation Continued</a:t>
            </a:r>
          </a:p>
        </p:txBody>
      </p:sp>
      <p:sp>
        <p:nvSpPr>
          <p:cNvPr id="3" name="Content Placeholder 2"/>
          <p:cNvSpPr>
            <a:spLocks noGrp="1"/>
          </p:cNvSpPr>
          <p:nvPr>
            <p:ph idx="1"/>
          </p:nvPr>
        </p:nvSpPr>
        <p:spPr/>
        <p:txBody>
          <a:bodyPr>
            <a:normAutofit fontScale="92500" lnSpcReduction="20000"/>
          </a:bodyPr>
          <a:lstStyle/>
          <a:p>
            <a:r>
              <a:rPr lang="en-US" dirty="0"/>
              <a:t>Dismissal</a:t>
            </a:r>
          </a:p>
          <a:p>
            <a:pPr lvl="1"/>
            <a:r>
              <a:rPr lang="en-US" dirty="0"/>
              <a:t>Mandatory</a:t>
            </a:r>
          </a:p>
          <a:p>
            <a:pPr lvl="2"/>
            <a:r>
              <a:rPr lang="en-US" dirty="0"/>
              <a:t>Not a violation of policy even if everything is true</a:t>
            </a:r>
          </a:p>
          <a:p>
            <a:pPr lvl="2"/>
            <a:r>
              <a:rPr lang="en-US" dirty="0"/>
              <a:t>Conduct did not occur in educational program or activity or there is no control over respondent</a:t>
            </a:r>
          </a:p>
          <a:p>
            <a:pPr lvl="3"/>
            <a:r>
              <a:rPr lang="en-US" dirty="0"/>
              <a:t>Process B?</a:t>
            </a:r>
          </a:p>
          <a:p>
            <a:pPr lvl="2"/>
            <a:r>
              <a:rPr lang="en-US" dirty="0"/>
              <a:t>Not in US</a:t>
            </a:r>
          </a:p>
          <a:p>
            <a:pPr lvl="1"/>
            <a:r>
              <a:rPr lang="en-US" dirty="0"/>
              <a:t>Discretionary</a:t>
            </a:r>
          </a:p>
          <a:p>
            <a:pPr lvl="2"/>
            <a:r>
              <a:rPr lang="en-US" dirty="0"/>
              <a:t>C withdraws complaint</a:t>
            </a:r>
          </a:p>
          <a:p>
            <a:pPr lvl="2"/>
            <a:r>
              <a:rPr lang="en-US" dirty="0"/>
              <a:t>R is no longer enrolled or employed (can’t come back to SIU)</a:t>
            </a:r>
          </a:p>
          <a:p>
            <a:pPr lvl="3"/>
            <a:r>
              <a:rPr lang="en-US" dirty="0"/>
              <a:t>If only a leave of absence, case will proceed</a:t>
            </a:r>
          </a:p>
          <a:p>
            <a:pPr lvl="2"/>
            <a:r>
              <a:rPr lang="en-US" dirty="0"/>
              <a:t>Circumstances exist that prevent SIU from gathering evidence or going forward</a:t>
            </a:r>
          </a:p>
        </p:txBody>
      </p:sp>
    </p:spTree>
    <p:extLst>
      <p:ext uri="{BB962C8B-B14F-4D97-AF65-F5344CB8AC3E}">
        <p14:creationId xmlns:p14="http://schemas.microsoft.com/office/powerpoint/2010/main" val="33533688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Process-Investigation Continued</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r>
              <a:rPr lang="en-US" dirty="0"/>
              <a:t>Counterclaims</a:t>
            </a:r>
          </a:p>
          <a:p>
            <a:r>
              <a:rPr lang="en-US" dirty="0"/>
              <a:t>Thorough, impartial investigation</a:t>
            </a:r>
          </a:p>
          <a:p>
            <a:pPr lvl="1"/>
            <a:r>
              <a:rPr lang="en-US" dirty="0"/>
              <a:t>All interviews recorded</a:t>
            </a:r>
          </a:p>
          <a:p>
            <a:r>
              <a:rPr lang="en-US" dirty="0"/>
              <a:t>Meet with Respondent</a:t>
            </a:r>
          </a:p>
          <a:p>
            <a:pPr lvl="1"/>
            <a:r>
              <a:rPr lang="en-US" dirty="0"/>
              <a:t>They do not have to meet with OEC</a:t>
            </a:r>
          </a:p>
          <a:p>
            <a:pPr lvl="1"/>
            <a:r>
              <a:rPr lang="en-US" dirty="0"/>
              <a:t>Info and Witnesses</a:t>
            </a:r>
          </a:p>
          <a:p>
            <a:r>
              <a:rPr lang="en-US" dirty="0"/>
              <a:t>Meet with Witnesses</a:t>
            </a:r>
          </a:p>
          <a:p>
            <a:pPr lvl="1"/>
            <a:r>
              <a:rPr lang="en-US" dirty="0"/>
              <a:t>We can’t force witnesses to come speak with us or come to a hearing</a:t>
            </a:r>
          </a:p>
          <a:p>
            <a:pPr lvl="2"/>
            <a:r>
              <a:rPr lang="en-US" dirty="0"/>
              <a:t>Although…</a:t>
            </a:r>
          </a:p>
          <a:p>
            <a:r>
              <a:rPr lang="en-US" dirty="0"/>
              <a:t>Gather Evidence</a:t>
            </a:r>
          </a:p>
          <a:p>
            <a:pPr lvl="1"/>
            <a:r>
              <a:rPr lang="en-US" dirty="0"/>
              <a:t>Documentation?</a:t>
            </a:r>
          </a:p>
          <a:p>
            <a:pPr lvl="1"/>
            <a:r>
              <a:rPr lang="en-US" dirty="0"/>
              <a:t>Video?</a:t>
            </a:r>
          </a:p>
          <a:p>
            <a:r>
              <a:rPr lang="en-US" dirty="0"/>
              <a:t>Prompt</a:t>
            </a:r>
          </a:p>
          <a:p>
            <a:r>
              <a:rPr lang="en-US" dirty="0"/>
              <a:t>Write statements and send to parties and witnesses</a:t>
            </a:r>
          </a:p>
          <a:p>
            <a:endParaRPr lang="en-US" dirty="0"/>
          </a:p>
          <a:p>
            <a:endParaRPr lang="en-US" dirty="0"/>
          </a:p>
        </p:txBody>
      </p:sp>
    </p:spTree>
    <p:extLst>
      <p:ext uri="{BB962C8B-B14F-4D97-AF65-F5344CB8AC3E}">
        <p14:creationId xmlns:p14="http://schemas.microsoft.com/office/powerpoint/2010/main" val="3034516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Continued</a:t>
            </a:r>
          </a:p>
        </p:txBody>
      </p:sp>
      <p:sp>
        <p:nvSpPr>
          <p:cNvPr id="3" name="Content Placeholder 2"/>
          <p:cNvSpPr>
            <a:spLocks noGrp="1"/>
          </p:cNvSpPr>
          <p:nvPr>
            <p:ph idx="1"/>
          </p:nvPr>
        </p:nvSpPr>
        <p:spPr/>
        <p:txBody>
          <a:bodyPr>
            <a:normAutofit fontScale="55000" lnSpcReduction="20000"/>
          </a:bodyPr>
          <a:lstStyle/>
          <a:p>
            <a:r>
              <a:rPr lang="en-US" dirty="0"/>
              <a:t>Investigative Report (30 days)</a:t>
            </a:r>
          </a:p>
          <a:p>
            <a:pPr lvl="1"/>
            <a:r>
              <a:rPr lang="en-US" dirty="0"/>
              <a:t>Gather, assess, and synthesize</a:t>
            </a:r>
          </a:p>
          <a:p>
            <a:r>
              <a:rPr lang="en-US" dirty="0"/>
              <a:t>Comment Period (10 days)</a:t>
            </a:r>
          </a:p>
          <a:p>
            <a:pPr lvl="1"/>
            <a:r>
              <a:rPr lang="en-US" dirty="0"/>
              <a:t>Share report with parties electronically, comment</a:t>
            </a:r>
          </a:p>
          <a:p>
            <a:pPr lvl="1"/>
            <a:r>
              <a:rPr lang="en-US" dirty="0"/>
              <a:t>Finish report and send to TIXC, then to parties (no time limit)</a:t>
            </a:r>
          </a:p>
          <a:p>
            <a:r>
              <a:rPr lang="en-US" dirty="0"/>
              <a:t>Hearing set (10 days)</a:t>
            </a:r>
          </a:p>
          <a:p>
            <a:pPr lvl="1"/>
            <a:r>
              <a:rPr lang="en-US" dirty="0"/>
              <a:t>Information given</a:t>
            </a:r>
          </a:p>
          <a:p>
            <a:pPr lvl="1"/>
            <a:r>
              <a:rPr lang="en-US" dirty="0"/>
              <a:t>Can request a different time, at least 5 days prior</a:t>
            </a:r>
          </a:p>
          <a:p>
            <a:r>
              <a:rPr lang="en-US" dirty="0"/>
              <a:t>Pre-Hearing (Maybe)</a:t>
            </a:r>
          </a:p>
          <a:p>
            <a:pPr lvl="1"/>
            <a:r>
              <a:rPr lang="en-US" dirty="0"/>
              <a:t>Determine relevance</a:t>
            </a:r>
          </a:p>
          <a:p>
            <a:r>
              <a:rPr lang="en-US" dirty="0"/>
              <a:t>Hearing</a:t>
            </a:r>
          </a:p>
          <a:p>
            <a:r>
              <a:rPr lang="en-US" dirty="0"/>
              <a:t>Finding (7 days)</a:t>
            </a:r>
          </a:p>
          <a:p>
            <a:r>
              <a:rPr lang="en-US" dirty="0"/>
              <a:t>Sanctions/Remedies</a:t>
            </a:r>
          </a:p>
          <a:p>
            <a:r>
              <a:rPr lang="en-US" dirty="0"/>
              <a:t>Appeal</a:t>
            </a:r>
          </a:p>
        </p:txBody>
      </p:sp>
    </p:spTree>
    <p:extLst>
      <p:ext uri="{BB962C8B-B14F-4D97-AF65-F5344CB8AC3E}">
        <p14:creationId xmlns:p14="http://schemas.microsoft.com/office/powerpoint/2010/main" val="15761151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 Rights</a:t>
            </a:r>
          </a:p>
        </p:txBody>
      </p:sp>
      <p:sp>
        <p:nvSpPr>
          <p:cNvPr id="3" name="Content Placeholder 2"/>
          <p:cNvSpPr>
            <a:spLocks noGrp="1"/>
          </p:cNvSpPr>
          <p:nvPr>
            <p:ph idx="1"/>
          </p:nvPr>
        </p:nvSpPr>
        <p:spPr/>
        <p:txBody>
          <a:bodyPr/>
          <a:lstStyle/>
          <a:p>
            <a:r>
              <a:rPr lang="en-US" dirty="0"/>
              <a:t>Advisor must be “eligible and available”</a:t>
            </a:r>
          </a:p>
          <a:p>
            <a:pPr lvl="1"/>
            <a:r>
              <a:rPr lang="en-US" dirty="0"/>
              <a:t>May have to adjust schedule</a:t>
            </a:r>
          </a:p>
          <a:p>
            <a:pPr lvl="1"/>
            <a:r>
              <a:rPr lang="en-US" dirty="0"/>
              <a:t>We can give a little leeway, just let us know</a:t>
            </a:r>
          </a:p>
          <a:p>
            <a:r>
              <a:rPr lang="en-US" dirty="0"/>
              <a:t>You do not HAVE to be an Advisor</a:t>
            </a:r>
          </a:p>
          <a:p>
            <a:r>
              <a:rPr lang="en-US" dirty="0"/>
              <a:t>Conflicts of Interest</a:t>
            </a:r>
          </a:p>
          <a:p>
            <a:r>
              <a:rPr lang="en-US" dirty="0"/>
              <a:t>Do not have to be a lawyer and aren’t acting as one when you are an advisor</a:t>
            </a:r>
          </a:p>
          <a:p>
            <a:pPr marL="0" indent="0">
              <a:buNone/>
            </a:pPr>
            <a:endParaRPr lang="en-US" dirty="0"/>
          </a:p>
        </p:txBody>
      </p:sp>
    </p:spTree>
    <p:extLst>
      <p:ext uri="{BB962C8B-B14F-4D97-AF65-F5344CB8AC3E}">
        <p14:creationId xmlns:p14="http://schemas.microsoft.com/office/powerpoint/2010/main" val="12218462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 Rules</a:t>
            </a:r>
          </a:p>
        </p:txBody>
      </p:sp>
      <p:sp>
        <p:nvSpPr>
          <p:cNvPr id="3" name="Content Placeholder 2"/>
          <p:cNvSpPr>
            <a:spLocks noGrp="1"/>
          </p:cNvSpPr>
          <p:nvPr>
            <p:ph idx="1"/>
          </p:nvPr>
        </p:nvSpPr>
        <p:spPr/>
        <p:txBody>
          <a:bodyPr>
            <a:normAutofit fontScale="77500" lnSpcReduction="20000"/>
          </a:bodyPr>
          <a:lstStyle/>
          <a:p>
            <a:r>
              <a:rPr lang="en-US" dirty="0"/>
              <a:t>Party can have Advisor for all parts of FGP</a:t>
            </a:r>
          </a:p>
          <a:p>
            <a:pPr lvl="1"/>
            <a:r>
              <a:rPr lang="en-US" dirty="0"/>
              <a:t>They may change Advisors</a:t>
            </a:r>
          </a:p>
          <a:p>
            <a:pPr lvl="2"/>
            <a:r>
              <a:rPr lang="en-US" dirty="0"/>
              <a:t>Must provide notice of change</a:t>
            </a:r>
          </a:p>
          <a:p>
            <a:pPr lvl="1"/>
            <a:r>
              <a:rPr lang="en-US" dirty="0"/>
              <a:t>Must have for Hearing</a:t>
            </a:r>
          </a:p>
          <a:p>
            <a:pPr lvl="2"/>
            <a:r>
              <a:rPr lang="en-US" dirty="0"/>
              <a:t>If they come without one, we will appoint</a:t>
            </a:r>
          </a:p>
          <a:p>
            <a:r>
              <a:rPr lang="en-US" dirty="0"/>
              <a:t>Advisor of Choice (see above)</a:t>
            </a:r>
          </a:p>
          <a:p>
            <a:pPr lvl="1"/>
            <a:r>
              <a:rPr lang="en-US" dirty="0"/>
              <a:t>Pool</a:t>
            </a:r>
          </a:p>
          <a:p>
            <a:r>
              <a:rPr lang="en-US" dirty="0"/>
              <a:t>Interviews</a:t>
            </a:r>
          </a:p>
          <a:p>
            <a:pPr lvl="1"/>
            <a:r>
              <a:rPr lang="en-US" dirty="0"/>
              <a:t>Help prepare</a:t>
            </a:r>
          </a:p>
          <a:p>
            <a:pPr lvl="1"/>
            <a:r>
              <a:rPr lang="en-US" dirty="0"/>
              <a:t>Potted Plant Rule</a:t>
            </a:r>
          </a:p>
          <a:p>
            <a:r>
              <a:rPr lang="en-US" dirty="0"/>
              <a:t>Hearing</a:t>
            </a:r>
          </a:p>
          <a:p>
            <a:r>
              <a:rPr lang="en-US" dirty="0"/>
              <a:t>Confidentiality</a:t>
            </a:r>
          </a:p>
          <a:p>
            <a:endParaRPr lang="en-US" dirty="0"/>
          </a:p>
        </p:txBody>
      </p:sp>
    </p:spTree>
    <p:extLst>
      <p:ext uri="{BB962C8B-B14F-4D97-AF65-F5344CB8AC3E}">
        <p14:creationId xmlns:p14="http://schemas.microsoft.com/office/powerpoint/2010/main" val="14015845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Advisors</a:t>
            </a:r>
          </a:p>
        </p:txBody>
      </p:sp>
      <p:sp>
        <p:nvSpPr>
          <p:cNvPr id="3" name="Content Placeholder 2"/>
          <p:cNvSpPr>
            <a:spLocks noGrp="1"/>
          </p:cNvSpPr>
          <p:nvPr>
            <p:ph idx="1"/>
          </p:nvPr>
        </p:nvSpPr>
        <p:spPr/>
        <p:txBody>
          <a:bodyPr>
            <a:normAutofit fontScale="85000" lnSpcReduction="20000"/>
          </a:bodyPr>
          <a:lstStyle/>
          <a:p>
            <a:r>
              <a:rPr lang="en-US" dirty="0"/>
              <a:t>Must have for Hearing</a:t>
            </a:r>
          </a:p>
          <a:p>
            <a:pPr lvl="1"/>
            <a:r>
              <a:rPr lang="en-US" dirty="0"/>
              <a:t>One will be appointed if party doesn’t have one</a:t>
            </a:r>
          </a:p>
          <a:p>
            <a:r>
              <a:rPr lang="en-US" dirty="0"/>
              <a:t>Cross</a:t>
            </a:r>
          </a:p>
          <a:p>
            <a:r>
              <a:rPr lang="en-US" dirty="0"/>
              <a:t>Other roles may be limited</a:t>
            </a:r>
          </a:p>
          <a:p>
            <a:r>
              <a:rPr lang="en-US" dirty="0"/>
              <a:t>Must follow guidelines</a:t>
            </a:r>
          </a:p>
          <a:p>
            <a:pPr lvl="1"/>
            <a:r>
              <a:rPr lang="en-US" dirty="0"/>
              <a:t>Relevant</a:t>
            </a:r>
          </a:p>
          <a:p>
            <a:pPr lvl="1"/>
            <a:r>
              <a:rPr lang="en-US" dirty="0"/>
              <a:t>Professional</a:t>
            </a:r>
          </a:p>
          <a:p>
            <a:r>
              <a:rPr lang="en-US" dirty="0"/>
              <a:t>If they won’t ask questions, we have to find someone who will</a:t>
            </a:r>
          </a:p>
          <a:p>
            <a:r>
              <a:rPr lang="en-US" dirty="0"/>
              <a:t>They can choose anyone</a:t>
            </a:r>
          </a:p>
          <a:p>
            <a:pPr lvl="1"/>
            <a:r>
              <a:rPr lang="en-US" dirty="0"/>
              <a:t>Attorney, mother, etc.</a:t>
            </a:r>
          </a:p>
          <a:p>
            <a:pPr lvl="1"/>
            <a:r>
              <a:rPr lang="en-US" dirty="0"/>
              <a:t>Panel is authority over the Advisor, make them play by the rules</a:t>
            </a:r>
          </a:p>
          <a:p>
            <a:endParaRPr lang="en-US" dirty="0"/>
          </a:p>
        </p:txBody>
      </p:sp>
    </p:spTree>
    <p:extLst>
      <p:ext uri="{BB962C8B-B14F-4D97-AF65-F5344CB8AC3E}">
        <p14:creationId xmlns:p14="http://schemas.microsoft.com/office/powerpoint/2010/main" val="4030143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Involved</a:t>
            </a:r>
          </a:p>
        </p:txBody>
      </p:sp>
      <p:sp>
        <p:nvSpPr>
          <p:cNvPr id="3" name="Content Placeholder 2"/>
          <p:cNvSpPr>
            <a:spLocks noGrp="1"/>
          </p:cNvSpPr>
          <p:nvPr>
            <p:ph idx="1"/>
          </p:nvPr>
        </p:nvSpPr>
        <p:spPr/>
        <p:txBody>
          <a:bodyPr>
            <a:normAutofit fontScale="85000" lnSpcReduction="20000"/>
          </a:bodyPr>
          <a:lstStyle/>
          <a:p>
            <a:r>
              <a:rPr lang="en-US" dirty="0"/>
              <a:t>Complainant</a:t>
            </a:r>
          </a:p>
          <a:p>
            <a:r>
              <a:rPr lang="en-US" dirty="0"/>
              <a:t>Respondent</a:t>
            </a:r>
          </a:p>
          <a:p>
            <a:r>
              <a:rPr lang="en-US" dirty="0"/>
              <a:t>Investigator</a:t>
            </a:r>
          </a:p>
          <a:p>
            <a:r>
              <a:rPr lang="en-US" dirty="0"/>
              <a:t>Title IX Coordinator</a:t>
            </a:r>
          </a:p>
          <a:p>
            <a:r>
              <a:rPr lang="en-US" dirty="0"/>
              <a:t>Hearing Chair</a:t>
            </a:r>
          </a:p>
          <a:p>
            <a:r>
              <a:rPr lang="en-US" dirty="0"/>
              <a:t>Hearing Panel</a:t>
            </a:r>
          </a:p>
          <a:p>
            <a:r>
              <a:rPr lang="en-US" dirty="0"/>
              <a:t>Advisor</a:t>
            </a:r>
          </a:p>
          <a:p>
            <a:r>
              <a:rPr lang="en-US" dirty="0"/>
              <a:t>Confidential Advisor*</a:t>
            </a:r>
          </a:p>
          <a:p>
            <a:r>
              <a:rPr lang="en-US" dirty="0"/>
              <a:t>Appeals Officer</a:t>
            </a:r>
          </a:p>
          <a:p>
            <a:r>
              <a:rPr lang="en-US" dirty="0"/>
              <a:t>TAT</a:t>
            </a:r>
          </a:p>
        </p:txBody>
      </p:sp>
    </p:spTree>
    <p:extLst>
      <p:ext uri="{BB962C8B-B14F-4D97-AF65-F5344CB8AC3E}">
        <p14:creationId xmlns:p14="http://schemas.microsoft.com/office/powerpoint/2010/main" val="16238726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Sharing information with Advisor</a:t>
            </a:r>
          </a:p>
        </p:txBody>
      </p:sp>
      <p:sp>
        <p:nvSpPr>
          <p:cNvPr id="3" name="Content Placeholder 2"/>
          <p:cNvSpPr>
            <a:spLocks noGrp="1"/>
          </p:cNvSpPr>
          <p:nvPr>
            <p:ph idx="1"/>
          </p:nvPr>
        </p:nvSpPr>
        <p:spPr/>
        <p:txBody>
          <a:bodyPr/>
          <a:lstStyle/>
          <a:p>
            <a:r>
              <a:rPr lang="en-US" dirty="0"/>
              <a:t>OEC must have a written release</a:t>
            </a:r>
          </a:p>
          <a:p>
            <a:r>
              <a:rPr lang="en-US" dirty="0"/>
              <a:t>Privacy</a:t>
            </a:r>
          </a:p>
          <a:p>
            <a:pPr lvl="1"/>
            <a:r>
              <a:rPr lang="en-US" dirty="0"/>
              <a:t>Expected to keep information private</a:t>
            </a:r>
          </a:p>
          <a:p>
            <a:pPr lvl="1"/>
            <a:r>
              <a:rPr lang="en-US" dirty="0"/>
              <a:t>Cannot share the records</a:t>
            </a:r>
          </a:p>
          <a:p>
            <a:pPr lvl="1"/>
            <a:endParaRPr lang="en-US" dirty="0"/>
          </a:p>
        </p:txBody>
      </p:sp>
    </p:spTree>
    <p:extLst>
      <p:ext uri="{BB962C8B-B14F-4D97-AF65-F5344CB8AC3E}">
        <p14:creationId xmlns:p14="http://schemas.microsoft.com/office/powerpoint/2010/main" val="25557148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Intake</a:t>
            </a:r>
          </a:p>
        </p:txBody>
      </p:sp>
      <p:sp>
        <p:nvSpPr>
          <p:cNvPr id="3" name="Content Placeholder 2"/>
          <p:cNvSpPr>
            <a:spLocks noGrp="1"/>
          </p:cNvSpPr>
          <p:nvPr>
            <p:ph idx="1"/>
          </p:nvPr>
        </p:nvSpPr>
        <p:spPr/>
        <p:txBody>
          <a:bodyPr>
            <a:normAutofit fontScale="92500" lnSpcReduction="10000"/>
          </a:bodyPr>
          <a:lstStyle/>
          <a:p>
            <a:r>
              <a:rPr lang="en-US" dirty="0"/>
              <a:t>Your name will be provided to the parties</a:t>
            </a:r>
          </a:p>
          <a:p>
            <a:r>
              <a:rPr lang="en-US" dirty="0"/>
              <a:t>They may contact you</a:t>
            </a:r>
          </a:p>
          <a:p>
            <a:r>
              <a:rPr lang="en-US" dirty="0"/>
              <a:t>You can discuss whether or not you are available</a:t>
            </a:r>
          </a:p>
          <a:p>
            <a:r>
              <a:rPr lang="en-US" dirty="0"/>
              <a:t>They may need you to help assist them find another Advisor if you are not available</a:t>
            </a:r>
          </a:p>
          <a:p>
            <a:r>
              <a:rPr lang="en-US" dirty="0"/>
              <a:t>They may also need other assistance</a:t>
            </a:r>
          </a:p>
          <a:p>
            <a:pPr lvl="1"/>
            <a:r>
              <a:rPr lang="en-US" dirty="0"/>
              <a:t>Confidential Advisor</a:t>
            </a:r>
          </a:p>
          <a:p>
            <a:pPr lvl="1"/>
            <a:r>
              <a:rPr lang="en-US" dirty="0"/>
              <a:t>Survivor Empowerment Center</a:t>
            </a:r>
          </a:p>
          <a:p>
            <a:pPr lvl="1"/>
            <a:r>
              <a:rPr lang="en-US" dirty="0"/>
              <a:t>Counseling</a:t>
            </a:r>
          </a:p>
          <a:p>
            <a:pPr lvl="1"/>
            <a:r>
              <a:rPr lang="en-US" dirty="0"/>
              <a:t>Attorney for Criminal Case</a:t>
            </a:r>
          </a:p>
          <a:p>
            <a:pPr lvl="1"/>
            <a:r>
              <a:rPr lang="en-US" dirty="0"/>
              <a:t>Etc.</a:t>
            </a:r>
          </a:p>
        </p:txBody>
      </p:sp>
    </p:spTree>
    <p:extLst>
      <p:ext uri="{BB962C8B-B14F-4D97-AF65-F5344CB8AC3E}">
        <p14:creationId xmlns:p14="http://schemas.microsoft.com/office/powerpoint/2010/main" val="701284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524" y="800100"/>
            <a:ext cx="9601200" cy="1485900"/>
          </a:xfrm>
        </p:spPr>
        <p:txBody>
          <a:bodyPr/>
          <a:lstStyle/>
          <a:p>
            <a:r>
              <a:rPr lang="en-US" dirty="0"/>
              <a:t>Trauma Informed Intake</a:t>
            </a:r>
            <a:br>
              <a:rPr lang="en-US" dirty="0"/>
            </a:br>
            <a:r>
              <a:rPr lang="en-US" dirty="0"/>
              <a:t>Dr. Abby Bilderback</a:t>
            </a:r>
          </a:p>
        </p:txBody>
      </p:sp>
      <p:sp>
        <p:nvSpPr>
          <p:cNvPr id="3" name="Content Placeholder 2"/>
          <p:cNvSpPr>
            <a:spLocks noGrp="1"/>
          </p:cNvSpPr>
          <p:nvPr>
            <p:ph idx="1"/>
          </p:nvPr>
        </p:nvSpPr>
        <p:spPr/>
        <p:txBody>
          <a:bodyPr>
            <a:normAutofit fontScale="92500" lnSpcReduction="10000"/>
          </a:bodyPr>
          <a:lstStyle/>
          <a:p>
            <a:r>
              <a:rPr lang="en-US" dirty="0"/>
              <a:t>When using a trauma informed approach, it is imperative to understand what trauma is and how trauma affects individuals’ responses to services and the interview process. Policies and procedures should be developed with the goal of avoiding victim re-traumatization, increasing the safety of all, and increasing the effectiveness and efficiency of interactions with victims.</a:t>
            </a:r>
          </a:p>
          <a:p>
            <a:r>
              <a:rPr lang="en-US" dirty="0"/>
              <a:t>A trauma-informed approach begins with understanding the physical, social, and emotional impact of trauma. This includes victim-centered practices. It incorporates the following elements which are the goals for today’s training:</a:t>
            </a:r>
          </a:p>
          <a:p>
            <a:pPr marL="0" indent="0">
              <a:buNone/>
            </a:pPr>
            <a:r>
              <a:rPr lang="en-US" dirty="0"/>
              <a:t>	•	Increase understanding of the neurobiology of trauma</a:t>
            </a:r>
          </a:p>
          <a:p>
            <a:pPr marL="0" indent="0">
              <a:buNone/>
            </a:pPr>
            <a:r>
              <a:rPr lang="en-US" dirty="0"/>
              <a:t>	•	Increase knowledge of trauma informed interview strategies</a:t>
            </a:r>
          </a:p>
          <a:p>
            <a:pPr marL="0" indent="0">
              <a:buNone/>
            </a:pPr>
            <a:r>
              <a:rPr lang="en-US" dirty="0"/>
              <a:t>	•	Learn specific strategies to utilize when interviewing trauma survivors</a:t>
            </a:r>
          </a:p>
          <a:p>
            <a:endParaRPr lang="en-US" dirty="0"/>
          </a:p>
        </p:txBody>
      </p:sp>
    </p:spTree>
    <p:extLst>
      <p:ext uri="{BB962C8B-B14F-4D97-AF65-F5344CB8AC3E}">
        <p14:creationId xmlns:p14="http://schemas.microsoft.com/office/powerpoint/2010/main" val="39540170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trauma-informed interview generally contains the following strategies:</a:t>
            </a:r>
          </a:p>
        </p:txBody>
      </p:sp>
      <p:sp>
        <p:nvSpPr>
          <p:cNvPr id="3" name="Content Placeholder 2"/>
          <p:cNvSpPr>
            <a:spLocks noGrp="1"/>
          </p:cNvSpPr>
          <p:nvPr>
            <p:ph idx="1"/>
          </p:nvPr>
        </p:nvSpPr>
        <p:spPr/>
        <p:txBody>
          <a:bodyPr>
            <a:normAutofit lnSpcReduction="10000"/>
          </a:bodyPr>
          <a:lstStyle/>
          <a:p>
            <a:r>
              <a:rPr lang="en-US" dirty="0"/>
              <a:t>	Demonstrating genuine empathy and a nonjudgmental stance.</a:t>
            </a:r>
          </a:p>
          <a:p>
            <a:r>
              <a:rPr lang="en-US" dirty="0"/>
              <a:t>	Establish an initial level or trust.</a:t>
            </a:r>
          </a:p>
          <a:p>
            <a:r>
              <a:rPr lang="en-US" dirty="0"/>
              <a:t>	Ensuring a safe and comfortable environment (emotionally and physically); is the interview space welcoming, inviting, and comfortable? Are there clear exits?</a:t>
            </a:r>
          </a:p>
          <a:p>
            <a:r>
              <a:rPr lang="en-US" dirty="0"/>
              <a:t>	Encouraging and allowing victims to ask questions.</a:t>
            </a:r>
          </a:p>
          <a:p>
            <a:r>
              <a:rPr lang="en-US" dirty="0"/>
              <a:t>	Allowing some time and space for the victim to process the experience.</a:t>
            </a:r>
          </a:p>
          <a:p>
            <a:r>
              <a:rPr lang="en-US" dirty="0"/>
              <a:t>	Providing the victim as much control over and during the interview as possible.</a:t>
            </a:r>
          </a:p>
          <a:p>
            <a:r>
              <a:rPr lang="en-US" dirty="0"/>
              <a:t>	Focusing on sensory memories.</a:t>
            </a:r>
          </a:p>
          <a:p>
            <a:r>
              <a:rPr lang="en-US" dirty="0"/>
              <a:t>	Explaining why a difficult question is being asked.</a:t>
            </a:r>
          </a:p>
          <a:p>
            <a:endParaRPr lang="en-US" dirty="0"/>
          </a:p>
        </p:txBody>
      </p:sp>
    </p:spTree>
    <p:extLst>
      <p:ext uri="{BB962C8B-B14F-4D97-AF65-F5344CB8AC3E}">
        <p14:creationId xmlns:p14="http://schemas.microsoft.com/office/powerpoint/2010/main" val="24943085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avoid in a trauma-informed interview:</a:t>
            </a:r>
          </a:p>
        </p:txBody>
      </p:sp>
      <p:sp>
        <p:nvSpPr>
          <p:cNvPr id="3" name="Content Placeholder 2"/>
          <p:cNvSpPr>
            <a:spLocks noGrp="1"/>
          </p:cNvSpPr>
          <p:nvPr>
            <p:ph idx="1"/>
          </p:nvPr>
        </p:nvSpPr>
        <p:spPr/>
        <p:txBody>
          <a:bodyPr/>
          <a:lstStyle/>
          <a:p>
            <a:r>
              <a:rPr lang="en-US" dirty="0"/>
              <a:t>	Asking “why” questions that can be perceived as blaming.</a:t>
            </a:r>
          </a:p>
          <a:p>
            <a:r>
              <a:rPr lang="en-US" dirty="0"/>
              <a:t>	Requests for a chronological account (remember the order in which the brain encodes memories may be significantly impacted by stress hormones making this question very difficult for a trauma survivor to answer).</a:t>
            </a:r>
          </a:p>
          <a:p>
            <a:r>
              <a:rPr lang="en-US" dirty="0"/>
              <a:t>	Reacting with disbelief.</a:t>
            </a:r>
          </a:p>
          <a:p>
            <a:r>
              <a:rPr lang="en-US" dirty="0"/>
              <a:t>	Minimizing what happened.</a:t>
            </a:r>
          </a:p>
          <a:p>
            <a:r>
              <a:rPr lang="en-US" dirty="0"/>
              <a:t>	Reacting with blame, criticism, or judgement.</a:t>
            </a:r>
          </a:p>
          <a:p>
            <a:endParaRPr lang="en-US" dirty="0"/>
          </a:p>
        </p:txBody>
      </p:sp>
    </p:spTree>
    <p:extLst>
      <p:ext uri="{BB962C8B-B14F-4D97-AF65-F5344CB8AC3E}">
        <p14:creationId xmlns:p14="http://schemas.microsoft.com/office/powerpoint/2010/main" val="8568554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Hearing Panel Role</a:t>
            </a:r>
          </a:p>
        </p:txBody>
      </p:sp>
      <p:sp>
        <p:nvSpPr>
          <p:cNvPr id="3" name="Content Placeholder 2"/>
          <p:cNvSpPr>
            <a:spLocks noGrp="1"/>
          </p:cNvSpPr>
          <p:nvPr>
            <p:ph idx="1"/>
          </p:nvPr>
        </p:nvSpPr>
        <p:spPr/>
        <p:txBody>
          <a:bodyPr/>
          <a:lstStyle/>
          <a:p>
            <a:r>
              <a:rPr lang="en-US" dirty="0"/>
              <a:t>Uphold Process</a:t>
            </a:r>
          </a:p>
          <a:p>
            <a:pPr lvl="1"/>
            <a:r>
              <a:rPr lang="en-US" dirty="0"/>
              <a:t>Chair</a:t>
            </a:r>
          </a:p>
          <a:p>
            <a:pPr lvl="1"/>
            <a:r>
              <a:rPr lang="en-US" dirty="0"/>
              <a:t>Panelists</a:t>
            </a:r>
          </a:p>
          <a:p>
            <a:r>
              <a:rPr lang="en-US" dirty="0"/>
              <a:t>Maintain standards</a:t>
            </a:r>
          </a:p>
          <a:p>
            <a:r>
              <a:rPr lang="en-US" dirty="0"/>
              <a:t>Be impartial</a:t>
            </a:r>
          </a:p>
          <a:p>
            <a:pPr lvl="1"/>
            <a:r>
              <a:rPr lang="en-US" dirty="0"/>
              <a:t>Ask Questions</a:t>
            </a:r>
          </a:p>
          <a:p>
            <a:r>
              <a:rPr lang="en-US" dirty="0"/>
              <a:t>Follow guidelines set by policy and procedure</a:t>
            </a:r>
          </a:p>
          <a:p>
            <a:pPr lvl="1"/>
            <a:r>
              <a:rPr lang="en-US" dirty="0"/>
              <a:t>Don’t have to agree with policy, but must uphold the policy</a:t>
            </a:r>
          </a:p>
          <a:p>
            <a:endParaRPr lang="en-US" dirty="0"/>
          </a:p>
        </p:txBody>
      </p:sp>
    </p:spTree>
    <p:extLst>
      <p:ext uri="{BB962C8B-B14F-4D97-AF65-F5344CB8AC3E}">
        <p14:creationId xmlns:p14="http://schemas.microsoft.com/office/powerpoint/2010/main" val="11361361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Hearing</a:t>
            </a:r>
          </a:p>
        </p:txBody>
      </p:sp>
      <p:sp>
        <p:nvSpPr>
          <p:cNvPr id="3" name="Content Placeholder 2"/>
          <p:cNvSpPr>
            <a:spLocks noGrp="1"/>
          </p:cNvSpPr>
          <p:nvPr>
            <p:ph idx="1"/>
          </p:nvPr>
        </p:nvSpPr>
        <p:spPr/>
        <p:txBody>
          <a:bodyPr>
            <a:normAutofit fontScale="77500" lnSpcReduction="20000"/>
          </a:bodyPr>
          <a:lstStyle/>
          <a:p>
            <a:r>
              <a:rPr lang="en-US" dirty="0"/>
              <a:t>Pre-Hearing meeting (Chair)</a:t>
            </a:r>
          </a:p>
          <a:p>
            <a:pPr lvl="1"/>
            <a:r>
              <a:rPr lang="en-US" dirty="0"/>
              <a:t>Relevancy Questions</a:t>
            </a:r>
          </a:p>
          <a:p>
            <a:pPr lvl="1"/>
            <a:r>
              <a:rPr lang="en-US" dirty="0"/>
              <a:t>Either side can request</a:t>
            </a:r>
          </a:p>
          <a:p>
            <a:pPr lvl="1"/>
            <a:r>
              <a:rPr lang="en-US" dirty="0"/>
              <a:t>Both sides have should be allowed to be at the meeting</a:t>
            </a:r>
          </a:p>
          <a:p>
            <a:pPr lvl="1"/>
            <a:r>
              <a:rPr lang="en-US" dirty="0" err="1"/>
              <a:t>Stiputations</a:t>
            </a:r>
            <a:r>
              <a:rPr lang="en-US" dirty="0"/>
              <a:t>?</a:t>
            </a:r>
          </a:p>
          <a:p>
            <a:r>
              <a:rPr lang="en-US" dirty="0"/>
              <a:t>Hearing</a:t>
            </a:r>
          </a:p>
          <a:p>
            <a:pPr lvl="1"/>
            <a:r>
              <a:rPr lang="en-US" dirty="0"/>
              <a:t>Cross-Examine</a:t>
            </a:r>
          </a:p>
          <a:p>
            <a:pPr lvl="2"/>
            <a:r>
              <a:rPr lang="en-US" dirty="0"/>
              <a:t>If you refuse, you’ll be removed (Advisor)</a:t>
            </a:r>
          </a:p>
          <a:p>
            <a:pPr lvl="2"/>
            <a:r>
              <a:rPr lang="en-US" dirty="0"/>
              <a:t>No direct questioning by the parties</a:t>
            </a:r>
          </a:p>
          <a:p>
            <a:pPr lvl="3"/>
            <a:r>
              <a:rPr lang="en-US" dirty="0"/>
              <a:t>Hearing Chair decides the relevance of questions</a:t>
            </a:r>
          </a:p>
          <a:p>
            <a:pPr lvl="1"/>
            <a:r>
              <a:rPr lang="en-US" dirty="0"/>
              <a:t>Advise	</a:t>
            </a:r>
          </a:p>
          <a:p>
            <a:pPr lvl="1"/>
            <a:r>
              <a:rPr lang="en-US" dirty="0"/>
              <a:t>Don’t be disruptive or you’ll be removed</a:t>
            </a:r>
          </a:p>
          <a:p>
            <a:pPr lvl="1"/>
            <a:r>
              <a:rPr lang="en-US" dirty="0"/>
              <a:t>May be up against an attorney</a:t>
            </a:r>
          </a:p>
          <a:p>
            <a:pPr lvl="1"/>
            <a:endParaRPr lang="en-US" dirty="0"/>
          </a:p>
          <a:p>
            <a:pPr lvl="1"/>
            <a:endParaRPr lang="en-US" dirty="0"/>
          </a:p>
        </p:txBody>
      </p:sp>
    </p:spTree>
    <p:extLst>
      <p:ext uri="{BB962C8B-B14F-4D97-AF65-F5344CB8AC3E}">
        <p14:creationId xmlns:p14="http://schemas.microsoft.com/office/powerpoint/2010/main" val="18962483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Hearings</a:t>
            </a:r>
          </a:p>
        </p:txBody>
      </p:sp>
      <p:sp>
        <p:nvSpPr>
          <p:cNvPr id="3" name="Content Placeholder 2"/>
          <p:cNvSpPr>
            <a:spLocks noGrp="1"/>
          </p:cNvSpPr>
          <p:nvPr>
            <p:ph idx="1"/>
          </p:nvPr>
        </p:nvSpPr>
        <p:spPr/>
        <p:txBody>
          <a:bodyPr>
            <a:normAutofit fontScale="55000" lnSpcReduction="20000"/>
          </a:bodyPr>
          <a:lstStyle/>
          <a:p>
            <a:r>
              <a:rPr lang="en-US" dirty="0"/>
              <a:t>Panel</a:t>
            </a:r>
          </a:p>
          <a:p>
            <a:pPr lvl="1"/>
            <a:r>
              <a:rPr lang="en-US" dirty="0"/>
              <a:t>Chair will decide relevance and procedure</a:t>
            </a:r>
          </a:p>
          <a:p>
            <a:pPr lvl="2"/>
            <a:r>
              <a:rPr lang="en-US" dirty="0"/>
              <a:t>Panel will ask questions</a:t>
            </a:r>
          </a:p>
          <a:p>
            <a:pPr lvl="1"/>
            <a:r>
              <a:rPr lang="en-US" dirty="0"/>
              <a:t>All questions asked at hearing must be relevant</a:t>
            </a:r>
          </a:p>
          <a:p>
            <a:pPr lvl="1"/>
            <a:r>
              <a:rPr lang="en-US" dirty="0"/>
              <a:t>What is relevant</a:t>
            </a:r>
          </a:p>
          <a:p>
            <a:pPr lvl="2"/>
            <a:r>
              <a:rPr lang="en-US" dirty="0"/>
              <a:t>Questions about the event (who, what, when, where)</a:t>
            </a:r>
          </a:p>
          <a:p>
            <a:pPr lvl="2"/>
            <a:r>
              <a:rPr lang="en-US" dirty="0"/>
              <a:t>Corroboration</a:t>
            </a:r>
          </a:p>
          <a:p>
            <a:pPr lvl="2"/>
            <a:r>
              <a:rPr lang="en-US" dirty="0"/>
              <a:t>Gaps in report</a:t>
            </a:r>
          </a:p>
          <a:p>
            <a:pPr lvl="2"/>
            <a:r>
              <a:rPr lang="en-US" dirty="0"/>
              <a:t>Be kind, patient, neutral, flexible, and ask open ended questions (Short questions…people have short attention spans)</a:t>
            </a:r>
          </a:p>
          <a:p>
            <a:pPr lvl="2"/>
            <a:r>
              <a:rPr lang="en-US" dirty="0"/>
              <a:t>Past disciplinary history of R (only at sanctioning stage)</a:t>
            </a:r>
          </a:p>
          <a:p>
            <a:pPr lvl="2"/>
            <a:r>
              <a:rPr lang="en-US" dirty="0"/>
              <a:t>Written Impact Statement-only after a finding is made</a:t>
            </a:r>
          </a:p>
          <a:p>
            <a:pPr lvl="1"/>
            <a:r>
              <a:rPr lang="en-US" dirty="0"/>
              <a:t>What is NOT relevant</a:t>
            </a:r>
          </a:p>
          <a:p>
            <a:pPr lvl="2"/>
            <a:r>
              <a:rPr lang="en-US" dirty="0"/>
              <a:t>Incidents not directly related to the case at hand, unless to show a pattern</a:t>
            </a:r>
          </a:p>
          <a:p>
            <a:pPr lvl="2"/>
            <a:r>
              <a:rPr lang="en-US" dirty="0"/>
              <a:t>Character of the parties</a:t>
            </a:r>
          </a:p>
          <a:p>
            <a:pPr lvl="2"/>
            <a:r>
              <a:rPr lang="en-US" dirty="0"/>
              <a:t>C sexual predisposition or prior sexual behavior, unless</a:t>
            </a:r>
          </a:p>
          <a:p>
            <a:pPr lvl="3"/>
            <a:r>
              <a:rPr lang="en-US" dirty="0"/>
              <a:t>Used to prove the someone other than R did the action</a:t>
            </a:r>
          </a:p>
          <a:p>
            <a:pPr lvl="3"/>
            <a:r>
              <a:rPr lang="en-US" dirty="0"/>
              <a:t>Or based on prior activity with the R and used to prove Consent</a:t>
            </a:r>
          </a:p>
        </p:txBody>
      </p:sp>
    </p:spTree>
    <p:extLst>
      <p:ext uri="{BB962C8B-B14F-4D97-AF65-F5344CB8AC3E}">
        <p14:creationId xmlns:p14="http://schemas.microsoft.com/office/powerpoint/2010/main" val="6173809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Hearings</a:t>
            </a:r>
          </a:p>
        </p:txBody>
      </p:sp>
      <p:sp>
        <p:nvSpPr>
          <p:cNvPr id="3" name="Content Placeholder 2"/>
          <p:cNvSpPr>
            <a:spLocks noGrp="1"/>
          </p:cNvSpPr>
          <p:nvPr>
            <p:ph idx="1"/>
          </p:nvPr>
        </p:nvSpPr>
        <p:spPr/>
        <p:txBody>
          <a:bodyPr/>
          <a:lstStyle/>
          <a:p>
            <a:r>
              <a:rPr lang="en-US" dirty="0"/>
              <a:t>Investigators will be witnesses</a:t>
            </a:r>
          </a:p>
          <a:p>
            <a:r>
              <a:rPr lang="en-US" dirty="0"/>
              <a:t>TIXC not involved but must be at hearing</a:t>
            </a:r>
          </a:p>
          <a:p>
            <a:r>
              <a:rPr lang="en-US" dirty="0"/>
              <a:t>Parties and Witnesses DO NOT have to come to hearing, NOW, but that may effect credibility</a:t>
            </a:r>
          </a:p>
          <a:p>
            <a:r>
              <a:rPr lang="en-US" dirty="0"/>
              <a:t>There will be a script</a:t>
            </a:r>
          </a:p>
          <a:p>
            <a:r>
              <a:rPr lang="en-US" dirty="0"/>
              <a:t>Live, but not necessarily in person</a:t>
            </a:r>
          </a:p>
          <a:p>
            <a:r>
              <a:rPr lang="en-US" dirty="0"/>
              <a:t>Recorded</a:t>
            </a:r>
          </a:p>
        </p:txBody>
      </p:sp>
    </p:spTree>
    <p:extLst>
      <p:ext uri="{BB962C8B-B14F-4D97-AF65-F5344CB8AC3E}">
        <p14:creationId xmlns:p14="http://schemas.microsoft.com/office/powerpoint/2010/main" val="1909581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you as a hearing officer/advisor should do before the hearing</a:t>
            </a:r>
          </a:p>
        </p:txBody>
      </p:sp>
      <p:sp>
        <p:nvSpPr>
          <p:cNvPr id="3" name="Content Placeholder 2"/>
          <p:cNvSpPr>
            <a:spLocks noGrp="1"/>
          </p:cNvSpPr>
          <p:nvPr>
            <p:ph idx="1"/>
          </p:nvPr>
        </p:nvSpPr>
        <p:spPr/>
        <p:txBody>
          <a:bodyPr/>
          <a:lstStyle/>
          <a:p>
            <a:r>
              <a:rPr lang="en-US" dirty="0"/>
              <a:t>Read Complaint</a:t>
            </a:r>
          </a:p>
          <a:p>
            <a:r>
              <a:rPr lang="en-US" dirty="0"/>
              <a:t>Read Policy</a:t>
            </a:r>
          </a:p>
          <a:p>
            <a:r>
              <a:rPr lang="en-US" dirty="0"/>
              <a:t>Read Report</a:t>
            </a:r>
          </a:p>
          <a:p>
            <a:pPr lvl="1"/>
            <a:r>
              <a:rPr lang="en-US" dirty="0"/>
              <a:t>More than once?</a:t>
            </a:r>
          </a:p>
          <a:p>
            <a:pPr lvl="1"/>
            <a:r>
              <a:rPr lang="en-US" dirty="0"/>
              <a:t>Make sure you look at appendix!</a:t>
            </a:r>
          </a:p>
          <a:p>
            <a:r>
              <a:rPr lang="en-US" dirty="0"/>
              <a:t>Make notes to ask questions</a:t>
            </a:r>
          </a:p>
          <a:p>
            <a:r>
              <a:rPr lang="en-US" dirty="0"/>
              <a:t>Note who you should ask what </a:t>
            </a:r>
          </a:p>
          <a:p>
            <a:r>
              <a:rPr lang="en-US" dirty="0"/>
              <a:t>Note what you want to know and why (Is it relevant?)</a:t>
            </a:r>
          </a:p>
          <a:p>
            <a:endParaRPr lang="en-US" dirty="0"/>
          </a:p>
        </p:txBody>
      </p:sp>
    </p:spTree>
    <p:extLst>
      <p:ext uri="{BB962C8B-B14F-4D97-AF65-F5344CB8AC3E}">
        <p14:creationId xmlns:p14="http://schemas.microsoft.com/office/powerpoint/2010/main" val="1662118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r>
              <a:rPr lang="en-US" dirty="0"/>
              <a:t>Advisor</a:t>
            </a:r>
          </a:p>
          <a:p>
            <a:pPr lvl="1"/>
            <a:r>
              <a:rPr lang="en-US" dirty="0"/>
              <a:t>Person chosen by a party or appointed by SIU to accompany party to meetings related to resolution process, to advise party, and conduct cross examination at hearing</a:t>
            </a:r>
          </a:p>
          <a:p>
            <a:r>
              <a:rPr lang="en-US" dirty="0"/>
              <a:t>Complainant</a:t>
            </a:r>
          </a:p>
          <a:p>
            <a:pPr lvl="1"/>
            <a:r>
              <a:rPr lang="en-US" dirty="0"/>
              <a:t>Person who is the actual victim</a:t>
            </a:r>
          </a:p>
          <a:p>
            <a:r>
              <a:rPr lang="en-US" dirty="0"/>
              <a:t>Respondent</a:t>
            </a:r>
          </a:p>
          <a:p>
            <a:pPr lvl="1"/>
            <a:r>
              <a:rPr lang="en-US" dirty="0"/>
              <a:t>Person who is accused</a:t>
            </a:r>
          </a:p>
          <a:p>
            <a:pPr marL="0" indent="0">
              <a:buNone/>
            </a:pPr>
            <a:endParaRPr lang="en-US" dirty="0"/>
          </a:p>
        </p:txBody>
      </p:sp>
    </p:spTree>
    <p:extLst>
      <p:ext uri="{BB962C8B-B14F-4D97-AF65-F5344CB8AC3E}">
        <p14:creationId xmlns:p14="http://schemas.microsoft.com/office/powerpoint/2010/main" val="38164289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Cross-Examination</a:t>
            </a:r>
          </a:p>
        </p:txBody>
      </p:sp>
      <p:sp>
        <p:nvSpPr>
          <p:cNvPr id="3" name="Content Placeholder 2"/>
          <p:cNvSpPr>
            <a:spLocks noGrp="1"/>
          </p:cNvSpPr>
          <p:nvPr>
            <p:ph idx="1"/>
          </p:nvPr>
        </p:nvSpPr>
        <p:spPr/>
        <p:txBody>
          <a:bodyPr>
            <a:normAutofit lnSpcReduction="10000"/>
          </a:bodyPr>
          <a:lstStyle/>
          <a:p>
            <a:r>
              <a:rPr lang="en-US" dirty="0"/>
              <a:t>Relevance of questions are determined by Chair of Panel</a:t>
            </a:r>
          </a:p>
          <a:p>
            <a:pPr lvl="1"/>
            <a:r>
              <a:rPr lang="en-US" dirty="0"/>
              <a:t>Ask Advisor why it’s relevant</a:t>
            </a:r>
          </a:p>
          <a:p>
            <a:pPr lvl="1"/>
            <a:r>
              <a:rPr lang="en-US" dirty="0"/>
              <a:t>May go to credibility</a:t>
            </a:r>
          </a:p>
          <a:p>
            <a:pPr lvl="1"/>
            <a:r>
              <a:rPr lang="en-US" dirty="0"/>
              <a:t>If the question has already been asked (by panel) and answered, Chair can ask why they are being asked again and can deny it)</a:t>
            </a:r>
          </a:p>
          <a:p>
            <a:r>
              <a:rPr lang="en-US" dirty="0"/>
              <a:t>Chair must explain their decision</a:t>
            </a:r>
          </a:p>
          <a:p>
            <a:pPr lvl="1"/>
            <a:r>
              <a:rPr lang="en-US" dirty="0"/>
              <a:t>Irrelevant, unduly repetitious, or abusive</a:t>
            </a:r>
          </a:p>
          <a:p>
            <a:r>
              <a:rPr lang="en-US" dirty="0"/>
              <a:t>MUST have Advisors for this</a:t>
            </a:r>
          </a:p>
          <a:p>
            <a:pPr lvl="1"/>
            <a:r>
              <a:rPr lang="en-US" dirty="0"/>
              <a:t>Advisors can be reprimanded or removed from hearing is they don’t follow the rules</a:t>
            </a:r>
          </a:p>
          <a:p>
            <a:endParaRPr lang="en-US" dirty="0"/>
          </a:p>
        </p:txBody>
      </p:sp>
    </p:spTree>
    <p:extLst>
      <p:ext uri="{BB962C8B-B14F-4D97-AF65-F5344CB8AC3E}">
        <p14:creationId xmlns:p14="http://schemas.microsoft.com/office/powerpoint/2010/main" val="31176828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Questioning skills</a:t>
            </a:r>
          </a:p>
        </p:txBody>
      </p:sp>
      <p:sp>
        <p:nvSpPr>
          <p:cNvPr id="3" name="Content Placeholder 2"/>
          <p:cNvSpPr>
            <a:spLocks noGrp="1"/>
          </p:cNvSpPr>
          <p:nvPr>
            <p:ph idx="1"/>
          </p:nvPr>
        </p:nvSpPr>
        <p:spPr/>
        <p:txBody>
          <a:bodyPr>
            <a:normAutofit fontScale="92500" lnSpcReduction="10000"/>
          </a:bodyPr>
          <a:lstStyle/>
          <a:p>
            <a:r>
              <a:rPr lang="en-US" dirty="0"/>
              <a:t>What is your goal?</a:t>
            </a:r>
          </a:p>
          <a:p>
            <a:pPr lvl="1"/>
            <a:r>
              <a:rPr lang="en-US" dirty="0"/>
              <a:t>Learn facts</a:t>
            </a:r>
          </a:p>
          <a:p>
            <a:pPr lvl="1"/>
            <a:r>
              <a:rPr lang="en-US" dirty="0"/>
              <a:t>Establish a timeline</a:t>
            </a:r>
          </a:p>
          <a:p>
            <a:pPr lvl="1"/>
            <a:r>
              <a:rPr lang="en-US" dirty="0"/>
              <a:t>Understand perceptions</a:t>
            </a:r>
          </a:p>
          <a:p>
            <a:pPr lvl="1"/>
            <a:r>
              <a:rPr lang="en-US" dirty="0"/>
              <a:t>Several Sides to a story</a:t>
            </a:r>
          </a:p>
          <a:p>
            <a:pPr lvl="1"/>
            <a:r>
              <a:rPr lang="en-US" dirty="0"/>
              <a:t>Listen carefully</a:t>
            </a:r>
          </a:p>
          <a:p>
            <a:pPr lvl="2"/>
            <a:r>
              <a:rPr lang="en-US" dirty="0"/>
              <a:t>You can summarize and ask if you are correct if you want</a:t>
            </a:r>
          </a:p>
          <a:p>
            <a:pPr lvl="1"/>
            <a:r>
              <a:rPr lang="en-US" dirty="0"/>
              <a:t>Don’t</a:t>
            </a:r>
          </a:p>
          <a:p>
            <a:pPr lvl="2"/>
            <a:r>
              <a:rPr lang="en-US" dirty="0"/>
              <a:t>Ask because you’re curious (have a purpose)</a:t>
            </a:r>
          </a:p>
          <a:p>
            <a:pPr lvl="2"/>
            <a:r>
              <a:rPr lang="en-US" dirty="0"/>
              <a:t>Chase a rabbit</a:t>
            </a:r>
          </a:p>
          <a:p>
            <a:pPr lvl="2"/>
            <a:r>
              <a:rPr lang="en-US" dirty="0"/>
              <a:t>Act shocked! You will hear A LOT of crazy stuff!</a:t>
            </a:r>
          </a:p>
          <a:p>
            <a:pPr lvl="1"/>
            <a:endParaRPr lang="en-US" dirty="0"/>
          </a:p>
        </p:txBody>
      </p:sp>
    </p:spTree>
    <p:extLst>
      <p:ext uri="{BB962C8B-B14F-4D97-AF65-F5344CB8AC3E}">
        <p14:creationId xmlns:p14="http://schemas.microsoft.com/office/powerpoint/2010/main" val="1000900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Questioning skills</a:t>
            </a:r>
          </a:p>
        </p:txBody>
      </p:sp>
      <p:sp>
        <p:nvSpPr>
          <p:cNvPr id="3" name="Content Placeholder 2"/>
          <p:cNvSpPr>
            <a:spLocks noGrp="1"/>
          </p:cNvSpPr>
          <p:nvPr>
            <p:ph idx="1"/>
          </p:nvPr>
        </p:nvSpPr>
        <p:spPr/>
        <p:txBody>
          <a:bodyPr>
            <a:normAutofit fontScale="70000" lnSpcReduction="20000"/>
          </a:bodyPr>
          <a:lstStyle/>
          <a:p>
            <a:r>
              <a:rPr lang="en-US" dirty="0"/>
              <a:t>Focus on areas that are conflicting or gaps in information</a:t>
            </a:r>
          </a:p>
          <a:p>
            <a:pPr lvl="1"/>
            <a:r>
              <a:rPr lang="en-US" dirty="0"/>
              <a:t>Maybe investigators didn’t put something relevant in the report</a:t>
            </a:r>
          </a:p>
          <a:p>
            <a:pPr lvl="1"/>
            <a:r>
              <a:rPr lang="en-US" dirty="0"/>
              <a:t>Clarify</a:t>
            </a:r>
          </a:p>
          <a:p>
            <a:r>
              <a:rPr lang="en-US" dirty="0"/>
              <a:t>Get details</a:t>
            </a:r>
          </a:p>
          <a:p>
            <a:pPr lvl="1"/>
            <a:r>
              <a:rPr lang="en-US" dirty="0"/>
              <a:t>If the questions doesn’t have anything to do with the possible violation, it’s not a good question</a:t>
            </a:r>
          </a:p>
          <a:p>
            <a:pPr lvl="2"/>
            <a:r>
              <a:rPr lang="en-US" dirty="0"/>
              <a:t>Why did you get in the car?</a:t>
            </a:r>
          </a:p>
          <a:p>
            <a:pPr lvl="3"/>
            <a:r>
              <a:rPr lang="en-US" dirty="0"/>
              <a:t>Not good, Victim blaming, Doesn’t matter as to whether the assault took place or not</a:t>
            </a:r>
          </a:p>
          <a:p>
            <a:r>
              <a:rPr lang="en-US" dirty="0"/>
              <a:t>Don’t leave a gap</a:t>
            </a:r>
          </a:p>
          <a:p>
            <a:r>
              <a:rPr lang="en-US" dirty="0"/>
              <a:t>Establish rapport</a:t>
            </a:r>
          </a:p>
          <a:p>
            <a:r>
              <a:rPr lang="en-US" dirty="0"/>
              <a:t>Understand some things are sensitive</a:t>
            </a:r>
          </a:p>
          <a:p>
            <a:r>
              <a:rPr lang="en-US" dirty="0"/>
              <a:t>Keep you’re cool</a:t>
            </a:r>
          </a:p>
          <a:p>
            <a:r>
              <a:rPr lang="en-US" dirty="0"/>
              <a:t>Be patient and professional</a:t>
            </a:r>
          </a:p>
          <a:p>
            <a:endParaRPr lang="en-US" dirty="0"/>
          </a:p>
        </p:txBody>
      </p:sp>
    </p:spTree>
    <p:extLst>
      <p:ext uri="{BB962C8B-B14F-4D97-AF65-F5344CB8AC3E}">
        <p14:creationId xmlns:p14="http://schemas.microsoft.com/office/powerpoint/2010/main" val="17947431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Questioning skills</a:t>
            </a:r>
          </a:p>
        </p:txBody>
      </p:sp>
      <p:sp>
        <p:nvSpPr>
          <p:cNvPr id="3" name="Content Placeholder 2"/>
          <p:cNvSpPr>
            <a:spLocks noGrp="1"/>
          </p:cNvSpPr>
          <p:nvPr>
            <p:ph idx="1"/>
          </p:nvPr>
        </p:nvSpPr>
        <p:spPr/>
        <p:txBody>
          <a:bodyPr>
            <a:normAutofit fontScale="92500" lnSpcReduction="10000"/>
          </a:bodyPr>
          <a:lstStyle/>
          <a:p>
            <a:r>
              <a:rPr lang="en-US" dirty="0"/>
              <a:t>Pay attention to alcohol/drug consumption (might impact memory)</a:t>
            </a:r>
          </a:p>
          <a:p>
            <a:r>
              <a:rPr lang="en-US" dirty="0"/>
              <a:t>Understand rumors (heard) vs facts (witnessed)</a:t>
            </a:r>
          </a:p>
          <a:p>
            <a:r>
              <a:rPr lang="en-US" dirty="0"/>
              <a:t>Start with broad questions, then move to narrow ones</a:t>
            </a:r>
          </a:p>
          <a:p>
            <a:r>
              <a:rPr lang="en-US" dirty="0"/>
              <a:t>Follow your advisee’s model, but don’t enable them to harass the other party or witness</a:t>
            </a:r>
          </a:p>
          <a:p>
            <a:r>
              <a:rPr lang="en-US" dirty="0"/>
              <a:t>Might ask about motivation</a:t>
            </a:r>
          </a:p>
          <a:p>
            <a:r>
              <a:rPr lang="en-US" dirty="0"/>
              <a:t>Ask how they have been impacted by complaint or allegations made in the complaint</a:t>
            </a:r>
          </a:p>
          <a:p>
            <a:pPr lvl="1"/>
            <a:r>
              <a:rPr lang="en-US" dirty="0"/>
              <a:t>Keep it simple, not a Victim Impact Statement</a:t>
            </a:r>
          </a:p>
          <a:p>
            <a:r>
              <a:rPr lang="en-US" dirty="0"/>
              <a:t>Ask witnesses how they know the parties</a:t>
            </a:r>
          </a:p>
          <a:p>
            <a:r>
              <a:rPr lang="en-US" dirty="0"/>
              <a:t>Ask what someone said or did after the incident</a:t>
            </a:r>
          </a:p>
          <a:p>
            <a:endParaRPr lang="en-US" dirty="0"/>
          </a:p>
        </p:txBody>
      </p:sp>
    </p:spTree>
    <p:extLst>
      <p:ext uri="{BB962C8B-B14F-4D97-AF65-F5344CB8AC3E}">
        <p14:creationId xmlns:p14="http://schemas.microsoft.com/office/powerpoint/2010/main" val="3948641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Conducting Questioning at Hearing</a:t>
            </a:r>
          </a:p>
        </p:txBody>
      </p:sp>
      <p:sp>
        <p:nvSpPr>
          <p:cNvPr id="3" name="Content Placeholder 2"/>
          <p:cNvSpPr>
            <a:spLocks noGrp="1"/>
          </p:cNvSpPr>
          <p:nvPr>
            <p:ph idx="1"/>
          </p:nvPr>
        </p:nvSpPr>
        <p:spPr/>
        <p:txBody>
          <a:bodyPr/>
          <a:lstStyle/>
          <a:p>
            <a:r>
              <a:rPr lang="en-US" dirty="0"/>
              <a:t>Nothing that is irrelevant</a:t>
            </a:r>
          </a:p>
          <a:p>
            <a:r>
              <a:rPr lang="en-US" dirty="0"/>
              <a:t>Do not ask investigators about credibility of parties or witnesses</a:t>
            </a:r>
          </a:p>
          <a:p>
            <a:r>
              <a:rPr lang="en-US" dirty="0"/>
              <a:t>Do not ask investigators about recommended findings, determinations</a:t>
            </a:r>
          </a:p>
          <a:p>
            <a:r>
              <a:rPr lang="en-US" dirty="0"/>
              <a:t>Remain seated</a:t>
            </a:r>
          </a:p>
          <a:p>
            <a:r>
              <a:rPr lang="en-US" dirty="0"/>
              <a:t>Pose questions orally, in writing, electronically</a:t>
            </a:r>
          </a:p>
          <a:p>
            <a:r>
              <a:rPr lang="en-US" dirty="0"/>
              <a:t>Parties and witnesses will not answer until Chair determines relevance</a:t>
            </a:r>
          </a:p>
          <a:p>
            <a:pPr lvl="1"/>
            <a:r>
              <a:rPr lang="en-US" dirty="0"/>
              <a:t>If irrelevant, Chair will state why</a:t>
            </a:r>
          </a:p>
        </p:txBody>
      </p:sp>
    </p:spTree>
    <p:extLst>
      <p:ext uri="{BB962C8B-B14F-4D97-AF65-F5344CB8AC3E}">
        <p14:creationId xmlns:p14="http://schemas.microsoft.com/office/powerpoint/2010/main" val="12396529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Conducting Questioning at Hearing</a:t>
            </a:r>
          </a:p>
        </p:txBody>
      </p:sp>
      <p:sp>
        <p:nvSpPr>
          <p:cNvPr id="3" name="Content Placeholder 2"/>
          <p:cNvSpPr>
            <a:spLocks noGrp="1"/>
          </p:cNvSpPr>
          <p:nvPr>
            <p:ph idx="1"/>
          </p:nvPr>
        </p:nvSpPr>
        <p:spPr/>
        <p:txBody>
          <a:bodyPr>
            <a:normAutofit fontScale="92500" lnSpcReduction="20000"/>
          </a:bodyPr>
          <a:lstStyle/>
          <a:p>
            <a:r>
              <a:rPr lang="en-US" dirty="0"/>
              <a:t>Chair may invite explanations or persuasive arguments from Advisors (on relevance)</a:t>
            </a:r>
          </a:p>
          <a:p>
            <a:r>
              <a:rPr lang="en-US" dirty="0"/>
              <a:t>In advance of hearing</a:t>
            </a:r>
          </a:p>
          <a:p>
            <a:pPr lvl="1"/>
            <a:r>
              <a:rPr lang="en-US" dirty="0"/>
              <a:t>Prepare a list of questions with Advisee</a:t>
            </a:r>
          </a:p>
          <a:p>
            <a:pPr lvl="2"/>
            <a:r>
              <a:rPr lang="en-US" dirty="0"/>
              <a:t>Other things may come up in hearing too</a:t>
            </a:r>
          </a:p>
          <a:p>
            <a:pPr lvl="1"/>
            <a:r>
              <a:rPr lang="en-US" dirty="0"/>
              <a:t>Good questions</a:t>
            </a:r>
          </a:p>
          <a:p>
            <a:pPr lvl="2"/>
            <a:r>
              <a:rPr lang="en-US" dirty="0"/>
              <a:t>Names of those involved</a:t>
            </a:r>
          </a:p>
          <a:p>
            <a:pPr lvl="2"/>
            <a:r>
              <a:rPr lang="en-US" dirty="0"/>
              <a:t>Relationship b/w C and R</a:t>
            </a:r>
          </a:p>
          <a:p>
            <a:pPr lvl="2"/>
            <a:r>
              <a:rPr lang="en-US" dirty="0"/>
              <a:t>Relationship w/ W to C and R</a:t>
            </a:r>
          </a:p>
          <a:p>
            <a:pPr lvl="2"/>
            <a:r>
              <a:rPr lang="en-US" dirty="0"/>
              <a:t>Details of event</a:t>
            </a:r>
          </a:p>
          <a:p>
            <a:pPr lvl="2"/>
            <a:r>
              <a:rPr lang="en-US" dirty="0"/>
              <a:t>Effect of the event</a:t>
            </a:r>
          </a:p>
          <a:p>
            <a:pPr lvl="2"/>
            <a:r>
              <a:rPr lang="en-US" dirty="0"/>
              <a:t>Response to the incident</a:t>
            </a:r>
          </a:p>
          <a:p>
            <a:pPr lvl="2"/>
            <a:r>
              <a:rPr lang="en-US" dirty="0"/>
              <a:t>Reaction of the R to the complaint</a:t>
            </a:r>
          </a:p>
        </p:txBody>
      </p:sp>
    </p:spTree>
    <p:extLst>
      <p:ext uri="{BB962C8B-B14F-4D97-AF65-F5344CB8AC3E}">
        <p14:creationId xmlns:p14="http://schemas.microsoft.com/office/powerpoint/2010/main" val="5452325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(includes testimony)</a:t>
            </a:r>
          </a:p>
        </p:txBody>
      </p:sp>
      <p:sp>
        <p:nvSpPr>
          <p:cNvPr id="3" name="Content Placeholder 2"/>
          <p:cNvSpPr>
            <a:spLocks noGrp="1"/>
          </p:cNvSpPr>
          <p:nvPr>
            <p:ph idx="1"/>
          </p:nvPr>
        </p:nvSpPr>
        <p:spPr/>
        <p:txBody>
          <a:bodyPr/>
          <a:lstStyle/>
          <a:p>
            <a:r>
              <a:rPr lang="en-US" dirty="0"/>
              <a:t>Must be relevant</a:t>
            </a:r>
          </a:p>
          <a:p>
            <a:r>
              <a:rPr lang="en-US" dirty="0"/>
              <a:t>No rules of evidence, other than relevance</a:t>
            </a:r>
          </a:p>
          <a:p>
            <a:r>
              <a:rPr lang="en-US" dirty="0"/>
              <a:t>Does it help prove or disprove</a:t>
            </a:r>
          </a:p>
          <a:p>
            <a:r>
              <a:rPr lang="en-US" dirty="0"/>
              <a:t>Don’t have to agree with investigators</a:t>
            </a:r>
          </a:p>
          <a:p>
            <a:r>
              <a:rPr lang="en-US" dirty="0"/>
              <a:t>Don’t really ask investigators what they believe, that shouldn’t be used in your decision</a:t>
            </a:r>
          </a:p>
          <a:p>
            <a:endParaRPr lang="en-US" dirty="0"/>
          </a:p>
        </p:txBody>
      </p:sp>
    </p:spTree>
    <p:extLst>
      <p:ext uri="{BB962C8B-B14F-4D97-AF65-F5344CB8AC3E}">
        <p14:creationId xmlns:p14="http://schemas.microsoft.com/office/powerpoint/2010/main" val="40845403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Continued</a:t>
            </a:r>
          </a:p>
        </p:txBody>
      </p:sp>
      <p:sp>
        <p:nvSpPr>
          <p:cNvPr id="3" name="Content Placeholder 2"/>
          <p:cNvSpPr>
            <a:spLocks noGrp="1"/>
          </p:cNvSpPr>
          <p:nvPr>
            <p:ph idx="1"/>
          </p:nvPr>
        </p:nvSpPr>
        <p:spPr/>
        <p:txBody>
          <a:bodyPr>
            <a:normAutofit/>
          </a:bodyPr>
          <a:lstStyle/>
          <a:p>
            <a:r>
              <a:rPr lang="en-US" dirty="0"/>
              <a:t>Can be any type of evidence</a:t>
            </a:r>
          </a:p>
          <a:p>
            <a:r>
              <a:rPr lang="en-US" dirty="0"/>
              <a:t>Credible/Reliable</a:t>
            </a:r>
          </a:p>
          <a:p>
            <a:pPr lvl="1"/>
            <a:r>
              <a:rPr lang="en-US" dirty="0"/>
              <a:t>Don’t get too caught up in irrelevant stuff (memory errors, </a:t>
            </a:r>
            <a:r>
              <a:rPr lang="en-US" dirty="0" err="1"/>
              <a:t>etc</a:t>
            </a:r>
            <a:r>
              <a:rPr lang="en-US" dirty="0"/>
              <a:t>)</a:t>
            </a:r>
          </a:p>
          <a:p>
            <a:pPr lvl="1"/>
            <a:r>
              <a:rPr lang="en-US" dirty="0"/>
              <a:t>Trauma Brain</a:t>
            </a:r>
          </a:p>
          <a:p>
            <a:pPr lvl="1"/>
            <a:r>
              <a:rPr lang="en-US" dirty="0"/>
              <a:t>Look at accuracy and reliability</a:t>
            </a:r>
          </a:p>
          <a:p>
            <a:pPr lvl="1"/>
            <a:r>
              <a:rPr lang="en-US" dirty="0"/>
              <a:t>Things may not seem truthful, doesn’t mean they aren’t</a:t>
            </a:r>
          </a:p>
          <a:p>
            <a:pPr lvl="1"/>
            <a:r>
              <a:rPr lang="en-US" dirty="0"/>
              <a:t>Plausible, Possible, can it be corroborated (especially by a witness with no dog in the fight), why would they lie, body language, pattern</a:t>
            </a:r>
          </a:p>
          <a:p>
            <a:endParaRPr lang="en-US" dirty="0"/>
          </a:p>
        </p:txBody>
      </p:sp>
    </p:spTree>
    <p:extLst>
      <p:ext uri="{BB962C8B-B14F-4D97-AF65-F5344CB8AC3E}">
        <p14:creationId xmlns:p14="http://schemas.microsoft.com/office/powerpoint/2010/main" val="25662621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Continued</a:t>
            </a:r>
          </a:p>
        </p:txBody>
      </p:sp>
      <p:sp>
        <p:nvSpPr>
          <p:cNvPr id="3" name="Content Placeholder 2"/>
          <p:cNvSpPr>
            <a:spLocks noGrp="1"/>
          </p:cNvSpPr>
          <p:nvPr>
            <p:ph idx="1"/>
          </p:nvPr>
        </p:nvSpPr>
        <p:spPr/>
        <p:txBody>
          <a:bodyPr>
            <a:normAutofit fontScale="92500" lnSpcReduction="10000"/>
          </a:bodyPr>
          <a:lstStyle/>
          <a:p>
            <a:r>
              <a:rPr lang="en-US" dirty="0"/>
              <a:t>Some evidence is worth more</a:t>
            </a:r>
          </a:p>
          <a:p>
            <a:pPr lvl="1"/>
            <a:r>
              <a:rPr lang="en-US" dirty="0"/>
              <a:t>Video (really good)</a:t>
            </a:r>
          </a:p>
          <a:p>
            <a:pPr lvl="1"/>
            <a:r>
              <a:rPr lang="en-US" dirty="0"/>
              <a:t>Circumstantial (ok)</a:t>
            </a:r>
          </a:p>
          <a:p>
            <a:pPr lvl="1"/>
            <a:r>
              <a:rPr lang="en-US" dirty="0"/>
              <a:t>Witness (depends on the witness)</a:t>
            </a:r>
          </a:p>
          <a:p>
            <a:pPr lvl="1"/>
            <a:r>
              <a:rPr lang="en-US" dirty="0"/>
              <a:t>Documentation (really good)</a:t>
            </a:r>
          </a:p>
          <a:p>
            <a:pPr lvl="1"/>
            <a:r>
              <a:rPr lang="en-US" dirty="0"/>
              <a:t>Medical (is it really relevant, only get some much info, privileged info must have permission to have or use)</a:t>
            </a:r>
          </a:p>
          <a:p>
            <a:r>
              <a:rPr lang="en-US" dirty="0"/>
              <a:t>Avoid</a:t>
            </a:r>
          </a:p>
          <a:p>
            <a:pPr lvl="1"/>
            <a:r>
              <a:rPr lang="en-US" dirty="0"/>
              <a:t>Character Evidence</a:t>
            </a:r>
          </a:p>
          <a:p>
            <a:pPr lvl="1"/>
            <a:r>
              <a:rPr lang="en-US" dirty="0"/>
              <a:t>Impact Statements (unless sanctioning)</a:t>
            </a:r>
          </a:p>
          <a:p>
            <a:endParaRPr lang="en-US" dirty="0"/>
          </a:p>
        </p:txBody>
      </p:sp>
    </p:spTree>
    <p:extLst>
      <p:ext uri="{BB962C8B-B14F-4D97-AF65-F5344CB8AC3E}">
        <p14:creationId xmlns:p14="http://schemas.microsoft.com/office/powerpoint/2010/main" val="14862168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Hearing Panel</a:t>
            </a:r>
          </a:p>
        </p:txBody>
      </p:sp>
      <p:sp>
        <p:nvSpPr>
          <p:cNvPr id="3" name="Content Placeholder 2"/>
          <p:cNvSpPr>
            <a:spLocks noGrp="1"/>
          </p:cNvSpPr>
          <p:nvPr>
            <p:ph idx="1"/>
          </p:nvPr>
        </p:nvSpPr>
        <p:spPr/>
        <p:txBody>
          <a:bodyPr>
            <a:normAutofit fontScale="85000" lnSpcReduction="20000"/>
          </a:bodyPr>
          <a:lstStyle/>
          <a:p>
            <a:r>
              <a:rPr lang="en-US" dirty="0"/>
              <a:t>Decides whether there is a violation or not</a:t>
            </a:r>
          </a:p>
          <a:p>
            <a:r>
              <a:rPr lang="en-US" dirty="0"/>
              <a:t>Decides the sanctions in Process A</a:t>
            </a:r>
          </a:p>
          <a:p>
            <a:r>
              <a:rPr lang="en-US" dirty="0"/>
              <a:t>Also process B if the respondent is a student</a:t>
            </a:r>
          </a:p>
          <a:p>
            <a:r>
              <a:rPr lang="en-US" dirty="0"/>
              <a:t>Will send Notice of Outcome to TIXC</a:t>
            </a:r>
          </a:p>
          <a:p>
            <a:pPr lvl="1"/>
            <a:r>
              <a:rPr lang="en-US" dirty="0"/>
              <a:t>What Policy was/was not violated</a:t>
            </a:r>
          </a:p>
          <a:p>
            <a:pPr lvl="1"/>
            <a:r>
              <a:rPr lang="en-US" dirty="0"/>
              <a:t>Procedural Steps taken</a:t>
            </a:r>
          </a:p>
          <a:p>
            <a:pPr lvl="1"/>
            <a:r>
              <a:rPr lang="en-US" dirty="0"/>
              <a:t>Findings of Facts</a:t>
            </a:r>
          </a:p>
          <a:p>
            <a:pPr lvl="1"/>
            <a:r>
              <a:rPr lang="en-US" dirty="0"/>
              <a:t>Conclusions</a:t>
            </a:r>
          </a:p>
          <a:p>
            <a:pPr lvl="1"/>
            <a:r>
              <a:rPr lang="en-US" dirty="0"/>
              <a:t>Sanctions</a:t>
            </a:r>
          </a:p>
          <a:p>
            <a:pPr lvl="1"/>
            <a:r>
              <a:rPr lang="en-US" dirty="0"/>
              <a:t>Remedies</a:t>
            </a:r>
          </a:p>
          <a:p>
            <a:r>
              <a:rPr lang="en-US" dirty="0"/>
              <a:t>TIXC will send to parties</a:t>
            </a:r>
          </a:p>
          <a:p>
            <a:endParaRPr lang="en-US" dirty="0"/>
          </a:p>
        </p:txBody>
      </p:sp>
    </p:spTree>
    <p:extLst>
      <p:ext uri="{BB962C8B-B14F-4D97-AF65-F5344CB8AC3E}">
        <p14:creationId xmlns:p14="http://schemas.microsoft.com/office/powerpoint/2010/main" val="3896717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normAutofit fontScale="92500" lnSpcReduction="10000"/>
          </a:bodyPr>
          <a:lstStyle/>
          <a:p>
            <a:r>
              <a:rPr lang="en-US" dirty="0"/>
              <a:t>Dating Violence</a:t>
            </a:r>
          </a:p>
          <a:p>
            <a:pPr lvl="1"/>
            <a:r>
              <a:rPr lang="en-US" dirty="0"/>
              <a:t>Violence, on the basis of sex, committed by a person who has been in a romantic or intimate relationship with complainant</a:t>
            </a:r>
          </a:p>
          <a:p>
            <a:r>
              <a:rPr lang="en-US" dirty="0"/>
              <a:t>Domestic Violence</a:t>
            </a:r>
          </a:p>
          <a:p>
            <a:pPr lvl="1"/>
            <a:r>
              <a:rPr lang="en-US" dirty="0"/>
              <a:t>Violence, on the basis of sex</a:t>
            </a:r>
          </a:p>
          <a:p>
            <a:pPr lvl="2"/>
            <a:r>
              <a:rPr lang="en-US" dirty="0"/>
              <a:t>Current/Former Spouse or Partner</a:t>
            </a:r>
          </a:p>
          <a:p>
            <a:pPr lvl="2"/>
            <a:r>
              <a:rPr lang="en-US" dirty="0"/>
              <a:t>Share a child</a:t>
            </a:r>
          </a:p>
          <a:p>
            <a:pPr lvl="2"/>
            <a:r>
              <a:rPr lang="en-US" dirty="0"/>
              <a:t>Cohabitated with as a spouse or partner</a:t>
            </a:r>
          </a:p>
          <a:p>
            <a:pPr lvl="2"/>
            <a:r>
              <a:rPr lang="en-US" dirty="0"/>
              <a:t>Anyone protected under Illinois law</a:t>
            </a:r>
          </a:p>
          <a:p>
            <a:pPr lvl="2"/>
            <a:r>
              <a:rPr lang="en-US" dirty="0"/>
              <a:t>NOT ROOMMATES (Anymore)</a:t>
            </a:r>
          </a:p>
          <a:p>
            <a:pPr lvl="2"/>
            <a:r>
              <a:rPr lang="en-US" dirty="0"/>
              <a:t>Will change a little bit in October per VAWA</a:t>
            </a:r>
          </a:p>
        </p:txBody>
      </p:sp>
    </p:spTree>
    <p:extLst>
      <p:ext uri="{BB962C8B-B14F-4D97-AF65-F5344CB8AC3E}">
        <p14:creationId xmlns:p14="http://schemas.microsoft.com/office/powerpoint/2010/main" val="38909215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Deliberations</a:t>
            </a:r>
          </a:p>
        </p:txBody>
      </p:sp>
      <p:sp>
        <p:nvSpPr>
          <p:cNvPr id="3" name="Content Placeholder 2"/>
          <p:cNvSpPr>
            <a:spLocks noGrp="1"/>
          </p:cNvSpPr>
          <p:nvPr>
            <p:ph idx="1"/>
          </p:nvPr>
        </p:nvSpPr>
        <p:spPr/>
        <p:txBody>
          <a:bodyPr>
            <a:normAutofit fontScale="62500" lnSpcReduction="20000"/>
          </a:bodyPr>
          <a:lstStyle/>
          <a:p>
            <a:r>
              <a:rPr lang="en-US" dirty="0"/>
              <a:t>ONLY decision makers</a:t>
            </a:r>
          </a:p>
          <a:p>
            <a:r>
              <a:rPr lang="en-US" dirty="0"/>
              <a:t>No recordings</a:t>
            </a:r>
          </a:p>
          <a:p>
            <a:pPr lvl="1"/>
            <a:r>
              <a:rPr lang="en-US" dirty="0"/>
              <a:t>Shred notes</a:t>
            </a:r>
          </a:p>
          <a:p>
            <a:r>
              <a:rPr lang="en-US" dirty="0"/>
              <a:t>Look at policy </a:t>
            </a:r>
          </a:p>
          <a:p>
            <a:r>
              <a:rPr lang="en-US" dirty="0"/>
              <a:t>Look at complaint</a:t>
            </a:r>
          </a:p>
          <a:p>
            <a:r>
              <a:rPr lang="en-US" dirty="0"/>
              <a:t>Go through evidence</a:t>
            </a:r>
          </a:p>
          <a:p>
            <a:pPr lvl="1"/>
            <a:r>
              <a:rPr lang="en-US" dirty="0"/>
              <a:t>Facts</a:t>
            </a:r>
          </a:p>
          <a:p>
            <a:r>
              <a:rPr lang="en-US" dirty="0"/>
              <a:t>Vote</a:t>
            </a:r>
          </a:p>
          <a:p>
            <a:pPr lvl="1"/>
            <a:r>
              <a:rPr lang="en-US" dirty="0"/>
              <a:t>Preponderance (more likely true than not true)</a:t>
            </a:r>
          </a:p>
          <a:p>
            <a:r>
              <a:rPr lang="en-US" dirty="0"/>
              <a:t>Violation?</a:t>
            </a:r>
          </a:p>
          <a:p>
            <a:pPr lvl="1"/>
            <a:r>
              <a:rPr lang="en-US" dirty="0"/>
              <a:t>If yes, sanction</a:t>
            </a:r>
          </a:p>
          <a:p>
            <a:pPr lvl="2"/>
            <a:r>
              <a:rPr lang="en-US" dirty="0"/>
              <a:t>Impact statements can be made by both parties</a:t>
            </a:r>
          </a:p>
          <a:p>
            <a:pPr lvl="2"/>
            <a:r>
              <a:rPr lang="en-US" dirty="0"/>
              <a:t>Stop, prevent, remedy (protect C and Community)</a:t>
            </a:r>
          </a:p>
          <a:p>
            <a:endParaRPr lang="en-US" dirty="0"/>
          </a:p>
        </p:txBody>
      </p:sp>
    </p:spTree>
    <p:extLst>
      <p:ext uri="{BB962C8B-B14F-4D97-AF65-F5344CB8AC3E}">
        <p14:creationId xmlns:p14="http://schemas.microsoft.com/office/powerpoint/2010/main" val="2948929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 and Privacy</a:t>
            </a:r>
          </a:p>
        </p:txBody>
      </p:sp>
      <p:sp>
        <p:nvSpPr>
          <p:cNvPr id="3" name="Content Placeholder 2"/>
          <p:cNvSpPr>
            <a:spLocks noGrp="1"/>
          </p:cNvSpPr>
          <p:nvPr>
            <p:ph idx="1"/>
          </p:nvPr>
        </p:nvSpPr>
        <p:spPr/>
        <p:txBody>
          <a:bodyPr/>
          <a:lstStyle/>
          <a:p>
            <a:r>
              <a:rPr lang="en-US" dirty="0"/>
              <a:t>Keep everything as private as possible</a:t>
            </a:r>
          </a:p>
          <a:p>
            <a:r>
              <a:rPr lang="en-US" dirty="0"/>
              <a:t>Need to know</a:t>
            </a:r>
          </a:p>
          <a:p>
            <a:r>
              <a:rPr lang="en-US" dirty="0"/>
              <a:t>FERPA</a:t>
            </a:r>
          </a:p>
          <a:p>
            <a:r>
              <a:rPr lang="en-US" dirty="0"/>
              <a:t>Employment Rules</a:t>
            </a:r>
          </a:p>
          <a:p>
            <a:r>
              <a:rPr lang="en-US" dirty="0"/>
              <a:t>Cannot guarantee Confidentiality (see above)</a:t>
            </a:r>
          </a:p>
          <a:p>
            <a:endParaRPr lang="en-US" dirty="0"/>
          </a:p>
        </p:txBody>
      </p:sp>
    </p:spTree>
    <p:extLst>
      <p:ext uri="{BB962C8B-B14F-4D97-AF65-F5344CB8AC3E}">
        <p14:creationId xmlns:p14="http://schemas.microsoft.com/office/powerpoint/2010/main" val="28652510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Weighing Evidence</a:t>
            </a:r>
          </a:p>
        </p:txBody>
      </p:sp>
      <p:sp>
        <p:nvSpPr>
          <p:cNvPr id="3" name="Content Placeholder 2"/>
          <p:cNvSpPr>
            <a:spLocks noGrp="1"/>
          </p:cNvSpPr>
          <p:nvPr>
            <p:ph idx="1"/>
          </p:nvPr>
        </p:nvSpPr>
        <p:spPr/>
        <p:txBody>
          <a:bodyPr>
            <a:normAutofit fontScale="85000" lnSpcReduction="20000"/>
          </a:bodyPr>
          <a:lstStyle/>
          <a:p>
            <a:r>
              <a:rPr lang="en-US" dirty="0"/>
              <a:t>No rules of evidence</a:t>
            </a:r>
          </a:p>
          <a:p>
            <a:r>
              <a:rPr lang="en-US" dirty="0"/>
              <a:t>If relevant and credible it will be used</a:t>
            </a:r>
          </a:p>
          <a:p>
            <a:r>
              <a:rPr lang="en-US" dirty="0"/>
              <a:t>Certain evidence may go to credibility, not to the subject at hand</a:t>
            </a:r>
          </a:p>
          <a:p>
            <a:pPr lvl="1"/>
            <a:r>
              <a:rPr lang="en-US" dirty="0"/>
              <a:t>Some people will have bad memories</a:t>
            </a:r>
          </a:p>
          <a:p>
            <a:pPr lvl="1"/>
            <a:r>
              <a:rPr lang="en-US" dirty="0"/>
              <a:t>Credibility will be determined by a variety of factors, that is for the Panel to determine.</a:t>
            </a:r>
          </a:p>
          <a:p>
            <a:pPr lvl="1"/>
            <a:r>
              <a:rPr lang="en-US" dirty="0"/>
              <a:t>Things to look for: Demeanor, Non-Cooperation, Not wanting to give explanations, Not logical or consistent (but see trauma informed information), no corroborating evidence (doesn’t mean that something didn’t happen)</a:t>
            </a:r>
          </a:p>
          <a:p>
            <a:r>
              <a:rPr lang="en-US" dirty="0"/>
              <a:t>Did drugs or alcohol play a role?</a:t>
            </a:r>
          </a:p>
          <a:p>
            <a:pPr lvl="1"/>
            <a:r>
              <a:rPr lang="en-US" dirty="0"/>
              <a:t>What role?</a:t>
            </a:r>
          </a:p>
          <a:p>
            <a:pPr lvl="1"/>
            <a:r>
              <a:rPr lang="en-US" dirty="0"/>
              <a:t>Not a defense</a:t>
            </a:r>
          </a:p>
          <a:p>
            <a:r>
              <a:rPr lang="en-US" dirty="0"/>
              <a:t>Evidence can be direct, circumstantial, documentary, real, hearsay</a:t>
            </a:r>
          </a:p>
          <a:p>
            <a:endParaRPr lang="en-US" dirty="0"/>
          </a:p>
        </p:txBody>
      </p:sp>
    </p:spTree>
    <p:extLst>
      <p:ext uri="{BB962C8B-B14F-4D97-AF65-F5344CB8AC3E}">
        <p14:creationId xmlns:p14="http://schemas.microsoft.com/office/powerpoint/2010/main" val="21640103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Totality of the Circumstances</a:t>
            </a:r>
          </a:p>
        </p:txBody>
      </p:sp>
      <p:sp>
        <p:nvSpPr>
          <p:cNvPr id="3" name="Content Placeholder 2"/>
          <p:cNvSpPr>
            <a:spLocks noGrp="1"/>
          </p:cNvSpPr>
          <p:nvPr>
            <p:ph idx="1"/>
          </p:nvPr>
        </p:nvSpPr>
        <p:spPr/>
        <p:txBody>
          <a:bodyPr/>
          <a:lstStyle/>
          <a:p>
            <a:r>
              <a:rPr lang="en-US" dirty="0"/>
              <a:t>Sex Based</a:t>
            </a:r>
          </a:p>
          <a:p>
            <a:r>
              <a:rPr lang="en-US" dirty="0"/>
              <a:t>Mere utterance</a:t>
            </a:r>
          </a:p>
          <a:p>
            <a:r>
              <a:rPr lang="en-US" dirty="0"/>
              <a:t>Reasonable person standard</a:t>
            </a:r>
          </a:p>
          <a:p>
            <a:r>
              <a:rPr lang="en-US" dirty="0"/>
              <a:t>1st amendment</a:t>
            </a:r>
          </a:p>
          <a:p>
            <a:r>
              <a:rPr lang="en-US" dirty="0"/>
              <a:t>Humiliating, Threatening, Facts, What were the effects of the conduct</a:t>
            </a:r>
          </a:p>
          <a:p>
            <a:r>
              <a:rPr lang="en-US" dirty="0"/>
              <a:t>SPOO/Quid Pro Quo/Hostile Environment</a:t>
            </a:r>
          </a:p>
        </p:txBody>
      </p:sp>
    </p:spTree>
    <p:extLst>
      <p:ext uri="{BB962C8B-B14F-4D97-AF65-F5344CB8AC3E}">
        <p14:creationId xmlns:p14="http://schemas.microsoft.com/office/powerpoint/2010/main" val="26512777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a:t>
            </a:r>
          </a:p>
        </p:txBody>
      </p:sp>
      <p:sp>
        <p:nvSpPr>
          <p:cNvPr id="3" name="Content Placeholder 2"/>
          <p:cNvSpPr>
            <a:spLocks noGrp="1"/>
          </p:cNvSpPr>
          <p:nvPr>
            <p:ph idx="1"/>
          </p:nvPr>
        </p:nvSpPr>
        <p:spPr/>
        <p:txBody>
          <a:bodyPr/>
          <a:lstStyle/>
          <a:p>
            <a:r>
              <a:rPr lang="en-US" dirty="0"/>
              <a:t>Made by Panel</a:t>
            </a:r>
          </a:p>
          <a:p>
            <a:r>
              <a:rPr lang="en-US" dirty="0"/>
              <a:t>Preponderance</a:t>
            </a:r>
          </a:p>
          <a:p>
            <a:r>
              <a:rPr lang="en-US" dirty="0"/>
              <a:t>Written deliberation statement with be given to TIXC</a:t>
            </a:r>
          </a:p>
          <a:p>
            <a:r>
              <a:rPr lang="en-US" dirty="0"/>
              <a:t>7 business days provided to parties</a:t>
            </a:r>
          </a:p>
          <a:p>
            <a:pPr lvl="1"/>
            <a:r>
              <a:rPr lang="en-US" dirty="0"/>
              <a:t>Notice of Outcome</a:t>
            </a:r>
          </a:p>
          <a:p>
            <a:pPr lvl="2"/>
            <a:r>
              <a:rPr lang="en-US" dirty="0"/>
              <a:t>Violation?</a:t>
            </a:r>
          </a:p>
          <a:p>
            <a:pPr lvl="2"/>
            <a:r>
              <a:rPr lang="en-US" dirty="0"/>
              <a:t>Sanction</a:t>
            </a:r>
          </a:p>
          <a:p>
            <a:pPr lvl="2"/>
            <a:r>
              <a:rPr lang="en-US" dirty="0"/>
              <a:t>Remedies</a:t>
            </a:r>
          </a:p>
        </p:txBody>
      </p:sp>
    </p:spTree>
    <p:extLst>
      <p:ext uri="{BB962C8B-B14F-4D97-AF65-F5344CB8AC3E}">
        <p14:creationId xmlns:p14="http://schemas.microsoft.com/office/powerpoint/2010/main" val="3813507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Sanctions</a:t>
            </a:r>
          </a:p>
        </p:txBody>
      </p:sp>
      <p:sp>
        <p:nvSpPr>
          <p:cNvPr id="3" name="Content Placeholder 2"/>
          <p:cNvSpPr>
            <a:spLocks noGrp="1"/>
          </p:cNvSpPr>
          <p:nvPr>
            <p:ph idx="1"/>
          </p:nvPr>
        </p:nvSpPr>
        <p:spPr/>
        <p:txBody>
          <a:bodyPr>
            <a:normAutofit fontScale="77500" lnSpcReduction="20000"/>
          </a:bodyPr>
          <a:lstStyle/>
          <a:p>
            <a:r>
              <a:rPr lang="en-US" dirty="0"/>
              <a:t>Students</a:t>
            </a:r>
          </a:p>
          <a:p>
            <a:pPr lvl="1"/>
            <a:r>
              <a:rPr lang="en-US" dirty="0"/>
              <a:t>Probation</a:t>
            </a:r>
          </a:p>
          <a:p>
            <a:pPr lvl="1"/>
            <a:r>
              <a:rPr lang="en-US" dirty="0"/>
              <a:t>Suspension</a:t>
            </a:r>
          </a:p>
          <a:p>
            <a:pPr lvl="1"/>
            <a:r>
              <a:rPr lang="en-US" dirty="0"/>
              <a:t>Expulsion</a:t>
            </a:r>
          </a:p>
          <a:p>
            <a:pPr lvl="1"/>
            <a:r>
              <a:rPr lang="en-US" dirty="0"/>
              <a:t>Alterations in Housing</a:t>
            </a:r>
          </a:p>
          <a:p>
            <a:pPr lvl="1"/>
            <a:r>
              <a:rPr lang="en-US" dirty="0"/>
              <a:t>Class</a:t>
            </a:r>
          </a:p>
          <a:p>
            <a:pPr lvl="1"/>
            <a:r>
              <a:rPr lang="en-US" dirty="0"/>
              <a:t>Community Service</a:t>
            </a:r>
          </a:p>
          <a:p>
            <a:pPr lvl="1"/>
            <a:r>
              <a:rPr lang="en-US" dirty="0"/>
              <a:t>Mandated Assessment</a:t>
            </a:r>
          </a:p>
          <a:p>
            <a:pPr lvl="1"/>
            <a:r>
              <a:rPr lang="en-US" dirty="0"/>
              <a:t>Mandatory Program </a:t>
            </a:r>
          </a:p>
          <a:p>
            <a:pPr lvl="1"/>
            <a:r>
              <a:rPr lang="en-US" dirty="0"/>
              <a:t>Restriction on Activity</a:t>
            </a:r>
          </a:p>
          <a:p>
            <a:pPr lvl="1"/>
            <a:r>
              <a:rPr lang="en-US" dirty="0"/>
              <a:t>Written Assignment</a:t>
            </a:r>
          </a:p>
          <a:p>
            <a:pPr lvl="1"/>
            <a:r>
              <a:rPr lang="en-US" dirty="0"/>
              <a:t>Written Warning</a:t>
            </a:r>
          </a:p>
          <a:p>
            <a:pPr lvl="1"/>
            <a:r>
              <a:rPr lang="en-US" dirty="0"/>
              <a:t>No Contact Order (can also be a supportive measure if mutual)</a:t>
            </a:r>
          </a:p>
        </p:txBody>
      </p:sp>
    </p:spTree>
    <p:extLst>
      <p:ext uri="{BB962C8B-B14F-4D97-AF65-F5344CB8AC3E}">
        <p14:creationId xmlns:p14="http://schemas.microsoft.com/office/powerpoint/2010/main" val="20104083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Sanctions</a:t>
            </a:r>
          </a:p>
        </p:txBody>
      </p:sp>
      <p:sp>
        <p:nvSpPr>
          <p:cNvPr id="3" name="Content Placeholder 2"/>
          <p:cNvSpPr>
            <a:spLocks noGrp="1"/>
          </p:cNvSpPr>
          <p:nvPr>
            <p:ph idx="1"/>
          </p:nvPr>
        </p:nvSpPr>
        <p:spPr/>
        <p:txBody>
          <a:bodyPr/>
          <a:lstStyle/>
          <a:p>
            <a:r>
              <a:rPr lang="en-US" dirty="0"/>
              <a:t>Organizational</a:t>
            </a:r>
          </a:p>
          <a:p>
            <a:pPr lvl="1"/>
            <a:r>
              <a:rPr lang="en-US" dirty="0"/>
              <a:t>Training, etc.</a:t>
            </a:r>
          </a:p>
          <a:p>
            <a:r>
              <a:rPr lang="en-US" dirty="0"/>
              <a:t>Employee</a:t>
            </a:r>
          </a:p>
          <a:p>
            <a:pPr lvl="1"/>
            <a:r>
              <a:rPr lang="en-US" dirty="0"/>
              <a:t>Based on CBA</a:t>
            </a:r>
          </a:p>
        </p:txBody>
      </p:sp>
    </p:spTree>
    <p:extLst>
      <p:ext uri="{BB962C8B-B14F-4D97-AF65-F5344CB8AC3E}">
        <p14:creationId xmlns:p14="http://schemas.microsoft.com/office/powerpoint/2010/main" val="26259493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Written Findings</a:t>
            </a:r>
          </a:p>
        </p:txBody>
      </p:sp>
      <p:sp>
        <p:nvSpPr>
          <p:cNvPr id="3" name="Content Placeholder 2"/>
          <p:cNvSpPr>
            <a:spLocks noGrp="1"/>
          </p:cNvSpPr>
          <p:nvPr>
            <p:ph idx="1"/>
          </p:nvPr>
        </p:nvSpPr>
        <p:spPr/>
        <p:txBody>
          <a:bodyPr>
            <a:normAutofit fontScale="92500" lnSpcReduction="10000"/>
          </a:bodyPr>
          <a:lstStyle/>
          <a:p>
            <a:r>
              <a:rPr lang="en-US" dirty="0"/>
              <a:t>Policy violated</a:t>
            </a:r>
          </a:p>
          <a:p>
            <a:r>
              <a:rPr lang="en-US" dirty="0"/>
              <a:t>Procedural steps taken</a:t>
            </a:r>
          </a:p>
          <a:p>
            <a:r>
              <a:rPr lang="en-US" dirty="0"/>
              <a:t>Rational for finding</a:t>
            </a:r>
          </a:p>
          <a:p>
            <a:r>
              <a:rPr lang="en-US" dirty="0"/>
              <a:t>Sanctions</a:t>
            </a:r>
          </a:p>
          <a:p>
            <a:r>
              <a:rPr lang="en-US" dirty="0"/>
              <a:t>Remedies</a:t>
            </a:r>
          </a:p>
          <a:p>
            <a:r>
              <a:rPr lang="en-US" dirty="0"/>
              <a:t>Appeal process</a:t>
            </a:r>
          </a:p>
          <a:p>
            <a:r>
              <a:rPr lang="en-US" dirty="0"/>
              <a:t>Give to TIXC</a:t>
            </a:r>
          </a:p>
          <a:p>
            <a:pPr lvl="1"/>
            <a:r>
              <a:rPr lang="en-US" dirty="0"/>
              <a:t>Send to parties at the simultaneously </a:t>
            </a:r>
          </a:p>
          <a:p>
            <a:pPr lvl="1"/>
            <a:r>
              <a:rPr lang="en-US" dirty="0"/>
              <a:t>Final after appeal or date of appeal</a:t>
            </a:r>
          </a:p>
          <a:p>
            <a:endParaRPr lang="en-US" dirty="0"/>
          </a:p>
        </p:txBody>
      </p:sp>
    </p:spTree>
    <p:extLst>
      <p:ext uri="{BB962C8B-B14F-4D97-AF65-F5344CB8AC3E}">
        <p14:creationId xmlns:p14="http://schemas.microsoft.com/office/powerpoint/2010/main" val="19830794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Break?</a:t>
            </a:r>
          </a:p>
        </p:txBody>
      </p:sp>
      <p:pic>
        <p:nvPicPr>
          <p:cNvPr id="4" name="Content Placeholder 3" descr="Exploring the Popularity of Genealogy | Pubs and Publications"/>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06487" y="2028304"/>
            <a:ext cx="4538749" cy="3915295"/>
          </a:xfrm>
        </p:spPr>
      </p:pic>
    </p:spTree>
    <p:extLst>
      <p:ext uri="{BB962C8B-B14F-4D97-AF65-F5344CB8AC3E}">
        <p14:creationId xmlns:p14="http://schemas.microsoft.com/office/powerpoint/2010/main" val="19627896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a:t>
            </a:r>
          </a:p>
        </p:txBody>
      </p:sp>
      <p:sp>
        <p:nvSpPr>
          <p:cNvPr id="3" name="Content Placeholder 2"/>
          <p:cNvSpPr>
            <a:spLocks noGrp="1"/>
          </p:cNvSpPr>
          <p:nvPr>
            <p:ph idx="1"/>
          </p:nvPr>
        </p:nvSpPr>
        <p:spPr/>
        <p:txBody>
          <a:bodyPr>
            <a:normAutofit fontScale="70000" lnSpcReduction="20000"/>
          </a:bodyPr>
          <a:lstStyle/>
          <a:p>
            <a:r>
              <a:rPr lang="en-US" dirty="0"/>
              <a:t>Grounds</a:t>
            </a:r>
          </a:p>
          <a:p>
            <a:pPr lvl="1"/>
            <a:r>
              <a:rPr lang="en-US" dirty="0"/>
              <a:t>Procedural Irregularity</a:t>
            </a:r>
          </a:p>
          <a:p>
            <a:pPr lvl="1"/>
            <a:r>
              <a:rPr lang="en-US" dirty="0"/>
              <a:t>New Evidence</a:t>
            </a:r>
          </a:p>
          <a:p>
            <a:pPr lvl="1"/>
            <a:r>
              <a:rPr lang="en-US" dirty="0"/>
              <a:t>Conflict of Interest</a:t>
            </a:r>
          </a:p>
          <a:p>
            <a:pPr lvl="1"/>
            <a:r>
              <a:rPr lang="en-US" dirty="0"/>
              <a:t>Sanctions disproportionate to violation</a:t>
            </a:r>
          </a:p>
          <a:p>
            <a:r>
              <a:rPr lang="en-US" dirty="0"/>
              <a:t>Appeal to TIXC</a:t>
            </a:r>
          </a:p>
          <a:p>
            <a:pPr lvl="1"/>
            <a:r>
              <a:rPr lang="en-US" dirty="0"/>
              <a:t>Will go to appeal officer who will be appointed within 7 days</a:t>
            </a:r>
          </a:p>
          <a:p>
            <a:r>
              <a:rPr lang="en-US" dirty="0"/>
              <a:t>Request will be denied if it doesn’t fit the grounds</a:t>
            </a:r>
          </a:p>
          <a:p>
            <a:r>
              <a:rPr lang="en-US" dirty="0"/>
              <a:t>Appeal Chair (single decision maker) will notify parties of appeal if there are grounds</a:t>
            </a:r>
          </a:p>
          <a:p>
            <a:r>
              <a:rPr lang="en-US" dirty="0"/>
              <a:t>Everyone gets a chance to respond</a:t>
            </a:r>
          </a:p>
          <a:p>
            <a:r>
              <a:rPr lang="en-US" dirty="0"/>
              <a:t>Appeal Chair will review responses and record</a:t>
            </a:r>
          </a:p>
          <a:p>
            <a:pPr lvl="1"/>
            <a:r>
              <a:rPr lang="en-US" dirty="0"/>
              <a:t>Cannot substitute their own judgment</a:t>
            </a:r>
          </a:p>
          <a:p>
            <a:pPr lvl="1"/>
            <a:r>
              <a:rPr lang="en-US" dirty="0"/>
              <a:t>If new evidence: may be remanded for further investigation</a:t>
            </a:r>
          </a:p>
        </p:txBody>
      </p:sp>
    </p:spTree>
    <p:extLst>
      <p:ext uri="{BB962C8B-B14F-4D97-AF65-F5344CB8AC3E}">
        <p14:creationId xmlns:p14="http://schemas.microsoft.com/office/powerpoint/2010/main" val="46621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normAutofit lnSpcReduction="10000"/>
          </a:bodyPr>
          <a:lstStyle/>
          <a:p>
            <a:r>
              <a:rPr lang="en-US" dirty="0"/>
              <a:t>Educational Program or activity</a:t>
            </a:r>
          </a:p>
          <a:p>
            <a:pPr lvl="1"/>
            <a:r>
              <a:rPr lang="en-US" dirty="0"/>
              <a:t>SIU has control over respondent and context of the conduct</a:t>
            </a:r>
          </a:p>
          <a:p>
            <a:r>
              <a:rPr lang="en-US" dirty="0"/>
              <a:t>Finding</a:t>
            </a:r>
          </a:p>
          <a:p>
            <a:pPr lvl="1"/>
            <a:r>
              <a:rPr lang="en-US" dirty="0"/>
              <a:t>Decision of the Panel</a:t>
            </a:r>
          </a:p>
          <a:p>
            <a:pPr lvl="2"/>
            <a:r>
              <a:rPr lang="en-US" dirty="0"/>
              <a:t>Panel: Hearing Officers, One Chair and two others</a:t>
            </a:r>
          </a:p>
          <a:p>
            <a:r>
              <a:rPr lang="en-US" dirty="0"/>
              <a:t>Sanction</a:t>
            </a:r>
          </a:p>
          <a:p>
            <a:pPr lvl="1"/>
            <a:r>
              <a:rPr lang="en-US" dirty="0"/>
              <a:t>Punishment given by Panel</a:t>
            </a:r>
          </a:p>
          <a:p>
            <a:r>
              <a:rPr lang="en-US" dirty="0"/>
              <a:t>Stalking</a:t>
            </a:r>
          </a:p>
          <a:p>
            <a:pPr lvl="1"/>
            <a:r>
              <a:rPr lang="en-US" dirty="0"/>
              <a:t>Course of conduct, 2 or more independent actions…threatens, endangers…health, safety, emotional welfare, academics, employment</a:t>
            </a:r>
          </a:p>
          <a:p>
            <a:endParaRPr lang="en-US" dirty="0"/>
          </a:p>
        </p:txBody>
      </p:sp>
    </p:spTree>
    <p:extLst>
      <p:ext uri="{BB962C8B-B14F-4D97-AF65-F5344CB8AC3E}">
        <p14:creationId xmlns:p14="http://schemas.microsoft.com/office/powerpoint/2010/main" val="205507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a:t>
            </a:r>
          </a:p>
        </p:txBody>
      </p:sp>
      <p:sp>
        <p:nvSpPr>
          <p:cNvPr id="3" name="Content Placeholder 2"/>
          <p:cNvSpPr>
            <a:spLocks noGrp="1"/>
          </p:cNvSpPr>
          <p:nvPr>
            <p:ph idx="1"/>
          </p:nvPr>
        </p:nvSpPr>
        <p:spPr/>
        <p:txBody>
          <a:bodyPr/>
          <a:lstStyle/>
          <a:p>
            <a:r>
              <a:rPr lang="en-US" dirty="0"/>
              <a:t>Appeal Chair can keep finding, modify, remand</a:t>
            </a:r>
          </a:p>
          <a:p>
            <a:r>
              <a:rPr lang="en-US" dirty="0"/>
              <a:t>Appeal decision is final </a:t>
            </a:r>
          </a:p>
          <a:p>
            <a:r>
              <a:rPr lang="en-US" dirty="0"/>
              <a:t>Sanctions are stayed during Appeal process</a:t>
            </a:r>
          </a:p>
        </p:txBody>
      </p:sp>
    </p:spTree>
    <p:extLst>
      <p:ext uri="{BB962C8B-B14F-4D97-AF65-F5344CB8AC3E}">
        <p14:creationId xmlns:p14="http://schemas.microsoft.com/office/powerpoint/2010/main" val="97494864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 of Interest</a:t>
            </a:r>
          </a:p>
        </p:txBody>
      </p:sp>
      <p:sp>
        <p:nvSpPr>
          <p:cNvPr id="3" name="Content Placeholder 2"/>
          <p:cNvSpPr>
            <a:spLocks noGrp="1"/>
          </p:cNvSpPr>
          <p:nvPr>
            <p:ph idx="1"/>
          </p:nvPr>
        </p:nvSpPr>
        <p:spPr/>
        <p:txBody>
          <a:bodyPr/>
          <a:lstStyle/>
          <a:p>
            <a:r>
              <a:rPr lang="en-US" dirty="0"/>
              <a:t>Conflict of Interest: a conflict between the private interests and the official responsibilities of a person in a position of trust (Merriam-Webster)</a:t>
            </a:r>
          </a:p>
          <a:p>
            <a:r>
              <a:rPr lang="en-US" dirty="0"/>
              <a:t>Bias: a particular tendency, trend, inclination, feeling, or opinion, especially one that is preconceived or unreasoned, unreasonably hostile feelings or opinions about a social group; prejudice</a:t>
            </a:r>
          </a:p>
          <a:p>
            <a:r>
              <a:rPr lang="en-US" dirty="0"/>
              <a:t>All pool members must be free from bias and conflicts</a:t>
            </a:r>
          </a:p>
          <a:p>
            <a:r>
              <a:rPr lang="en-US" dirty="0"/>
              <a:t>Parties can ask that pool members be removed if they feel there is a conflict or bias</a:t>
            </a:r>
          </a:p>
          <a:p>
            <a:endParaRPr lang="en-US" dirty="0"/>
          </a:p>
        </p:txBody>
      </p:sp>
    </p:spTree>
    <p:extLst>
      <p:ext uri="{BB962C8B-B14F-4D97-AF65-F5344CB8AC3E}">
        <p14:creationId xmlns:p14="http://schemas.microsoft.com/office/powerpoint/2010/main" val="1109103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Implicit Bias</a:t>
            </a:r>
            <a:br>
              <a:rPr lang="en-US" dirty="0"/>
            </a:br>
            <a:r>
              <a:rPr lang="en-US" dirty="0"/>
              <a:t>http://kirwaninstitute.osu.edu/research/understanding-implicit-bias/</a:t>
            </a:r>
          </a:p>
        </p:txBody>
      </p:sp>
      <p:sp>
        <p:nvSpPr>
          <p:cNvPr id="3" name="Content Placeholder 2"/>
          <p:cNvSpPr>
            <a:spLocks noGrp="1"/>
          </p:cNvSpPr>
          <p:nvPr>
            <p:ph idx="1"/>
          </p:nvPr>
        </p:nvSpPr>
        <p:spPr/>
        <p:txBody>
          <a:bodyPr/>
          <a:lstStyle/>
          <a:p>
            <a:r>
              <a:rPr lang="en-US" dirty="0"/>
              <a:t>Implicit bias: attitudes or stereotypes that affect our understanding, actions, and decisions in an unconscious manner.  </a:t>
            </a:r>
          </a:p>
          <a:p>
            <a:r>
              <a:rPr lang="en-US" dirty="0"/>
              <a:t>activated involuntarily and without an individual’s awareness or intentional control  </a:t>
            </a:r>
          </a:p>
          <a:p>
            <a:r>
              <a:rPr lang="en-US" dirty="0"/>
              <a:t>feelings and attitudes about other people based on characteristics such as race, ethnicity, age, and appearance  </a:t>
            </a:r>
          </a:p>
          <a:p>
            <a:r>
              <a:rPr lang="en-US" dirty="0"/>
              <a:t>develop over the course of a lifetime beginning at a very early age through exposure to direct and indirect messages</a:t>
            </a:r>
          </a:p>
          <a:p>
            <a:endParaRPr lang="en-US" dirty="0"/>
          </a:p>
        </p:txBody>
      </p:sp>
    </p:spTree>
    <p:extLst>
      <p:ext uri="{BB962C8B-B14F-4D97-AF65-F5344CB8AC3E}">
        <p14:creationId xmlns:p14="http://schemas.microsoft.com/office/powerpoint/2010/main" val="1116779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Disparate Treatment and Impact</a:t>
            </a:r>
          </a:p>
        </p:txBody>
      </p:sp>
      <p:sp>
        <p:nvSpPr>
          <p:cNvPr id="3" name="Content Placeholder 2"/>
          <p:cNvSpPr>
            <a:spLocks noGrp="1"/>
          </p:cNvSpPr>
          <p:nvPr>
            <p:ph idx="1"/>
          </p:nvPr>
        </p:nvSpPr>
        <p:spPr/>
        <p:txBody>
          <a:bodyPr/>
          <a:lstStyle/>
          <a:p>
            <a:r>
              <a:rPr lang="en-US" dirty="0"/>
              <a:t>Disparate treatment occurs where members of a protected class have been treated differently than others (purposely)</a:t>
            </a:r>
          </a:p>
          <a:p>
            <a:r>
              <a:rPr lang="en-US" dirty="0"/>
              <a:t>Disparate Impact occurs when a certain practice makes it more difficult for a member of a certain protected class (unintentionally)</a:t>
            </a:r>
          </a:p>
          <a:p>
            <a:endParaRPr lang="en-US" dirty="0"/>
          </a:p>
          <a:p>
            <a:endParaRPr lang="en-US" dirty="0"/>
          </a:p>
        </p:txBody>
      </p:sp>
    </p:spTree>
    <p:extLst>
      <p:ext uri="{BB962C8B-B14F-4D97-AF65-F5344CB8AC3E}">
        <p14:creationId xmlns:p14="http://schemas.microsoft.com/office/powerpoint/2010/main" val="8569558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Fairness and Equity</a:t>
            </a:r>
            <a:br>
              <a:rPr lang="en-US" dirty="0"/>
            </a:br>
            <a:r>
              <a:rPr lang="en-US" dirty="0"/>
              <a:t>/www.cui.edu/academicprograms/education/perfecting-the-practice/blog/post/how-to-balance-equity-equality-and-fairness</a:t>
            </a:r>
          </a:p>
        </p:txBody>
      </p:sp>
      <p:sp>
        <p:nvSpPr>
          <p:cNvPr id="3" name="Content Placeholder 2"/>
          <p:cNvSpPr>
            <a:spLocks noGrp="1"/>
          </p:cNvSpPr>
          <p:nvPr>
            <p:ph idx="1"/>
          </p:nvPr>
        </p:nvSpPr>
        <p:spPr>
          <a:xfrm>
            <a:off x="1371600" y="3175462"/>
            <a:ext cx="9601200" cy="2286000"/>
          </a:xfrm>
        </p:spPr>
        <p:txBody>
          <a:bodyPr/>
          <a:lstStyle/>
          <a:p>
            <a:r>
              <a:rPr lang="en-US" dirty="0"/>
              <a:t>Equal is defined as the same or exactly alike. [Equality]</a:t>
            </a:r>
          </a:p>
          <a:p>
            <a:r>
              <a:rPr lang="en-US" dirty="0"/>
              <a:t>Fair is defined as just or appropriate in the circumstances. [Fairness]</a:t>
            </a:r>
          </a:p>
          <a:p>
            <a:r>
              <a:rPr lang="en-US" dirty="0"/>
              <a:t>Equity is defined as the quality of being fair and impartial.</a:t>
            </a:r>
          </a:p>
          <a:p>
            <a:endParaRPr lang="en-US" dirty="0"/>
          </a:p>
        </p:txBody>
      </p:sp>
    </p:spTree>
    <p:extLst>
      <p:ext uri="{BB962C8B-B14F-4D97-AF65-F5344CB8AC3E}">
        <p14:creationId xmlns:p14="http://schemas.microsoft.com/office/powerpoint/2010/main" val="41282109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a:t>
            </a:r>
          </a:p>
        </p:txBody>
      </p:sp>
      <p:sp>
        <p:nvSpPr>
          <p:cNvPr id="3" name="Content Placeholder 2"/>
          <p:cNvSpPr>
            <a:spLocks noGrp="1"/>
          </p:cNvSpPr>
          <p:nvPr>
            <p:ph idx="1"/>
          </p:nvPr>
        </p:nvSpPr>
        <p:spPr/>
        <p:txBody>
          <a:bodyPr/>
          <a:lstStyle/>
          <a:p>
            <a:r>
              <a:rPr lang="en-US" dirty="0"/>
              <a:t>Live Hearing</a:t>
            </a:r>
          </a:p>
          <a:p>
            <a:r>
              <a:rPr lang="en-US" dirty="0"/>
              <a:t>Does not have to be in person</a:t>
            </a:r>
          </a:p>
          <a:p>
            <a:r>
              <a:rPr lang="en-US" dirty="0"/>
              <a:t>Zoom, </a:t>
            </a:r>
            <a:r>
              <a:rPr lang="en-US" dirty="0" err="1"/>
              <a:t>Facetime</a:t>
            </a:r>
            <a:r>
              <a:rPr lang="en-US" dirty="0"/>
              <a:t>?</a:t>
            </a:r>
          </a:p>
        </p:txBody>
      </p:sp>
    </p:spTree>
    <p:extLst>
      <p:ext uri="{BB962C8B-B14F-4D97-AF65-F5344CB8AC3E}">
        <p14:creationId xmlns:p14="http://schemas.microsoft.com/office/powerpoint/2010/main" val="468413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Recordkeeping</a:t>
            </a:r>
          </a:p>
        </p:txBody>
      </p:sp>
      <p:sp>
        <p:nvSpPr>
          <p:cNvPr id="3" name="Content Placeholder 2"/>
          <p:cNvSpPr>
            <a:spLocks noGrp="1"/>
          </p:cNvSpPr>
          <p:nvPr>
            <p:ph idx="1"/>
          </p:nvPr>
        </p:nvSpPr>
        <p:spPr/>
        <p:txBody>
          <a:bodyPr/>
          <a:lstStyle/>
          <a:p>
            <a:r>
              <a:rPr lang="en-US" dirty="0"/>
              <a:t>Keep records for 7 years</a:t>
            </a:r>
          </a:p>
        </p:txBody>
      </p:sp>
    </p:spTree>
    <p:extLst>
      <p:ext uri="{BB962C8B-B14F-4D97-AF65-F5344CB8AC3E}">
        <p14:creationId xmlns:p14="http://schemas.microsoft.com/office/powerpoint/2010/main" val="344012635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p:cNvPicPr>
            <a:picLocks noGrp="1" noChangeAspect="1"/>
          </p:cNvPicPr>
          <p:nvPr>
            <p:ph idx="1"/>
          </p:nvPr>
        </p:nvPicPr>
        <p:blipFill>
          <a:blip r:embed="rId2"/>
          <a:stretch>
            <a:fillRect/>
          </a:stretch>
        </p:blipFill>
        <p:spPr>
          <a:xfrm>
            <a:off x="4251793" y="2427589"/>
            <a:ext cx="3840813" cy="3298222"/>
          </a:xfrm>
          <a:prstGeom prst="rect">
            <a:avLst/>
          </a:prstGeom>
        </p:spPr>
      </p:pic>
    </p:spTree>
    <p:extLst>
      <p:ext uri="{BB962C8B-B14F-4D97-AF65-F5344CB8AC3E}">
        <p14:creationId xmlns:p14="http://schemas.microsoft.com/office/powerpoint/2010/main" val="815525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normAutofit/>
          </a:bodyPr>
          <a:lstStyle/>
          <a:p>
            <a:r>
              <a:rPr lang="en-US" dirty="0"/>
              <a:t>Consent</a:t>
            </a:r>
          </a:p>
          <a:p>
            <a:pPr lvl="1"/>
            <a:r>
              <a:rPr lang="en-US" dirty="0"/>
              <a:t>Voluntary, Knowing, Not Incapacitated</a:t>
            </a:r>
          </a:p>
          <a:p>
            <a:pPr lvl="1"/>
            <a:r>
              <a:rPr lang="en-US" dirty="0"/>
              <a:t>Incapacitated in not intoxicated</a:t>
            </a:r>
          </a:p>
          <a:p>
            <a:pPr lvl="1"/>
            <a:r>
              <a:rPr lang="en-US" dirty="0"/>
              <a:t>For Hearing Panel: Be consistent in definition, Be impartial and look at the facts, know the policy</a:t>
            </a:r>
          </a:p>
          <a:p>
            <a:r>
              <a:rPr lang="en-US" dirty="0"/>
              <a:t>Formal Grievance Process</a:t>
            </a:r>
          </a:p>
          <a:p>
            <a:pPr lvl="1"/>
            <a:r>
              <a:rPr lang="en-US" dirty="0"/>
              <a:t>Signed Compliant, Investigation, Hearing</a:t>
            </a:r>
          </a:p>
          <a:p>
            <a:r>
              <a:rPr lang="en-US" dirty="0"/>
              <a:t>Preponderance of the Evidence</a:t>
            </a:r>
          </a:p>
          <a:p>
            <a:pPr lvl="1"/>
            <a:r>
              <a:rPr lang="en-US" dirty="0"/>
              <a:t>More Likely True than Not True</a:t>
            </a:r>
          </a:p>
        </p:txBody>
      </p:sp>
    </p:spTree>
    <p:extLst>
      <p:ext uri="{BB962C8B-B14F-4D97-AF65-F5344CB8AC3E}">
        <p14:creationId xmlns:p14="http://schemas.microsoft.com/office/powerpoint/2010/main" val="2641538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Consent</a:t>
            </a:r>
          </a:p>
        </p:txBody>
      </p:sp>
      <p:sp>
        <p:nvSpPr>
          <p:cNvPr id="3" name="Content Placeholder 2"/>
          <p:cNvSpPr>
            <a:spLocks noGrp="1"/>
          </p:cNvSpPr>
          <p:nvPr>
            <p:ph idx="1"/>
          </p:nvPr>
        </p:nvSpPr>
        <p:spPr/>
        <p:txBody>
          <a:bodyPr>
            <a:normAutofit fontScale="85000" lnSpcReduction="20000"/>
          </a:bodyPr>
          <a:lstStyle/>
          <a:p>
            <a:r>
              <a:rPr lang="en-US" dirty="0"/>
              <a:t>Consent means a clear, affirmative, unambiguous and freely given agreement to engage in a specific sexual activity. Consent is demonstrated verbally or through actions that clearly indicate a willingness to engage in the specific sexual activity. Lack of verbal or physical resistance does not constitute consent. Consent to engage in sexual activity with one person does not constitute consent to engage in sexual activity with another person, and consent for a specific activity does not imply consent for any other activity. Use of alcohol, drugs, or other intoxicants does not diminish one’s responsibility to obtain consent.</a:t>
            </a:r>
          </a:p>
          <a:p>
            <a:r>
              <a:rPr lang="en-US" dirty="0"/>
              <a:t>Consent must be knowing and voluntary. To give consent, a person must be awake, of legal age, and have the capacity to reasonably understand the nature of his/her actions. Consent cannot be given by an individual who is mentally or physically incapacitated through the effect of drugs, alcohol or other intoxicants or for any other reason. Consent cannot be given when it is coerced, forced, or obtained by use of duress, fear, threats, or violence. Consent is not implied by the existence of a prior or current relationship or participation in prior sexual activity. A person’s manner of dress does not constitute consent. Consent to engage in sexual activity may be withdrawn at any time and is automatically withdrawn by a person who is no longer capable of giving consent.</a:t>
            </a:r>
          </a:p>
          <a:p>
            <a:endParaRPr lang="en-US" dirty="0"/>
          </a:p>
        </p:txBody>
      </p:sp>
    </p:spTree>
    <p:extLst>
      <p:ext uri="{BB962C8B-B14F-4D97-AF65-F5344CB8AC3E}">
        <p14:creationId xmlns:p14="http://schemas.microsoft.com/office/powerpoint/2010/main" val="425928326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717</TotalTime>
  <Words>4365</Words>
  <Application>Microsoft Office PowerPoint</Application>
  <PresentationFormat>Widescreen</PresentationFormat>
  <Paragraphs>697</Paragraphs>
  <Slides>77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77</vt:i4>
      </vt:variant>
    </vt:vector>
  </HeadingPairs>
  <TitlesOfParts>
    <vt:vector size="79" baseType="lpstr">
      <vt:lpstr>Franklin Gothic Book</vt:lpstr>
      <vt:lpstr>Crop</vt:lpstr>
      <vt:lpstr>Advisor &amp; Hearing Panelist Training</vt:lpstr>
      <vt:lpstr>Scope of SIU’s Policy and Procedure</vt:lpstr>
      <vt:lpstr>When Does Policy Apply</vt:lpstr>
      <vt:lpstr>Who is Involved</vt:lpstr>
      <vt:lpstr>Definitions</vt:lpstr>
      <vt:lpstr>Definitions</vt:lpstr>
      <vt:lpstr>Definitions</vt:lpstr>
      <vt:lpstr>Definitions</vt:lpstr>
      <vt:lpstr>Consent</vt:lpstr>
      <vt:lpstr>Definitions</vt:lpstr>
      <vt:lpstr>Definitions</vt:lpstr>
      <vt:lpstr>SPOO: If it’s SPOO Discriminatory Effect is a given</vt:lpstr>
      <vt:lpstr>Definitions</vt:lpstr>
      <vt:lpstr>Incapacitation</vt:lpstr>
      <vt:lpstr>3 Questions</vt:lpstr>
      <vt:lpstr>Confidential Advisor Rose Robinson-Berkman</vt:lpstr>
      <vt:lpstr>Types of Supportive Measures Cannot Be Disciplinary or Punitive</vt:lpstr>
      <vt:lpstr>Identifying a Person in Need</vt:lpstr>
      <vt:lpstr>Resources</vt:lpstr>
      <vt:lpstr>Things to Know</vt:lpstr>
      <vt:lpstr>Mandated Reporters</vt:lpstr>
      <vt:lpstr>Criminal, Civil, University Proceedings</vt:lpstr>
      <vt:lpstr>DPS (Local Law Enforcement) Ben Newman</vt:lpstr>
      <vt:lpstr>DPS, OEC, Other Agencies</vt:lpstr>
      <vt:lpstr>Reporting to DPS</vt:lpstr>
      <vt:lpstr>Jurisdiction of OEC</vt:lpstr>
      <vt:lpstr>Rights under Regs</vt:lpstr>
      <vt:lpstr>Due Process</vt:lpstr>
      <vt:lpstr>Questions? Break?</vt:lpstr>
      <vt:lpstr>Process All this will be done ~90 days</vt:lpstr>
      <vt:lpstr>Process</vt:lpstr>
      <vt:lpstr>Process</vt:lpstr>
      <vt:lpstr>Process-Notice of Complaint</vt:lpstr>
      <vt:lpstr>Process-Investigation Continued</vt:lpstr>
      <vt:lpstr>Process-Investigation Continued </vt:lpstr>
      <vt:lpstr>Process Continued</vt:lpstr>
      <vt:lpstr>Advisor Rights</vt:lpstr>
      <vt:lpstr>Advisor Rules</vt:lpstr>
      <vt:lpstr>Advisors</vt:lpstr>
      <vt:lpstr>Sharing information with Advisor</vt:lpstr>
      <vt:lpstr>Intake</vt:lpstr>
      <vt:lpstr>Trauma Informed Intake Dr. Abby Bilderback</vt:lpstr>
      <vt:lpstr>A trauma-informed interview generally contains the following strategies:</vt:lpstr>
      <vt:lpstr>Things to avoid in a trauma-informed interview:</vt:lpstr>
      <vt:lpstr>Hearing Panel Role</vt:lpstr>
      <vt:lpstr>Hearing</vt:lpstr>
      <vt:lpstr>Hearings</vt:lpstr>
      <vt:lpstr>Hearings</vt:lpstr>
      <vt:lpstr>What you as a hearing officer/advisor should do before the hearing</vt:lpstr>
      <vt:lpstr>Cross-Examination</vt:lpstr>
      <vt:lpstr>Questioning skills</vt:lpstr>
      <vt:lpstr>Questioning skills</vt:lpstr>
      <vt:lpstr>Questioning skills</vt:lpstr>
      <vt:lpstr>Conducting Questioning at Hearing</vt:lpstr>
      <vt:lpstr>Conducting Questioning at Hearing</vt:lpstr>
      <vt:lpstr>Evidence (includes testimony)</vt:lpstr>
      <vt:lpstr>Evidence Continued</vt:lpstr>
      <vt:lpstr>Evidence Continued</vt:lpstr>
      <vt:lpstr>Hearing Panel</vt:lpstr>
      <vt:lpstr>Deliberations</vt:lpstr>
      <vt:lpstr>Confidentiality and Privacy</vt:lpstr>
      <vt:lpstr>Weighing Evidence</vt:lpstr>
      <vt:lpstr>Totality of the Circumstances</vt:lpstr>
      <vt:lpstr>Findings</vt:lpstr>
      <vt:lpstr>Sanctions</vt:lpstr>
      <vt:lpstr>Sanctions</vt:lpstr>
      <vt:lpstr>Written Findings</vt:lpstr>
      <vt:lpstr>Questions? Break?</vt:lpstr>
      <vt:lpstr>Appeals</vt:lpstr>
      <vt:lpstr>Appeals</vt:lpstr>
      <vt:lpstr>Conflict of Interest</vt:lpstr>
      <vt:lpstr>Implicit Bias http://kirwaninstitute.osu.edu/research/understanding-implicit-bias/</vt:lpstr>
      <vt:lpstr>Disparate Treatment and Impact</vt:lpstr>
      <vt:lpstr>Fairness and Equity /www.cui.edu/academicprograms/education/perfecting-the-practice/blog/post/how-to-balance-equity-equality-and-fairness</vt:lpstr>
      <vt:lpstr>Technology</vt:lpstr>
      <vt:lpstr>Recordkeeping</vt:lpstr>
      <vt:lpstr>Questions</vt:lpstr>
    </vt:vector>
  </TitlesOfParts>
  <Company>SIU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Advisor Training</dc:title>
  <dc:creator>Parker, Casey L</dc:creator>
  <cp:lastModifiedBy>Parker, Casey L</cp:lastModifiedBy>
  <cp:revision>44</cp:revision>
  <dcterms:created xsi:type="dcterms:W3CDTF">2020-10-07T14:17:12Z</dcterms:created>
  <dcterms:modified xsi:type="dcterms:W3CDTF">2022-06-13T19:27:54Z</dcterms:modified>
</cp:coreProperties>
</file>