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5" r:id="rId4"/>
    <p:sldId id="279" r:id="rId5"/>
    <p:sldId id="290" r:id="rId6"/>
    <p:sldId id="289" r:id="rId7"/>
    <p:sldId id="291" r:id="rId8"/>
    <p:sldId id="284" r:id="rId9"/>
    <p:sldId id="295" r:id="rId10"/>
    <p:sldId id="307" r:id="rId11"/>
    <p:sldId id="301" r:id="rId12"/>
    <p:sldId id="280" r:id="rId13"/>
    <p:sldId id="299" r:id="rId14"/>
    <p:sldId id="292" r:id="rId15"/>
    <p:sldId id="281" r:id="rId16"/>
    <p:sldId id="293" r:id="rId17"/>
    <p:sldId id="282" r:id="rId18"/>
    <p:sldId id="294" r:id="rId19"/>
    <p:sldId id="283" r:id="rId20"/>
    <p:sldId id="272" r:id="rId21"/>
    <p:sldId id="303" r:id="rId22"/>
    <p:sldId id="304" r:id="rId23"/>
    <p:sldId id="305" r:id="rId24"/>
    <p:sldId id="269" r:id="rId25"/>
    <p:sldId id="296" r:id="rId26"/>
    <p:sldId id="278" r:id="rId27"/>
    <p:sldId id="310" r:id="rId28"/>
    <p:sldId id="311" r:id="rId29"/>
    <p:sldId id="309" r:id="rId30"/>
    <p:sldId id="308" r:id="rId31"/>
    <p:sldId id="261" r:id="rId32"/>
    <p:sldId id="266" r:id="rId33"/>
    <p:sldId id="297" r:id="rId34"/>
    <p:sldId id="277" r:id="rId35"/>
    <p:sldId id="302" r:id="rId36"/>
    <p:sldId id="306" r:id="rId37"/>
    <p:sldId id="265" r:id="rId38"/>
    <p:sldId id="262" r:id="rId39"/>
    <p:sldId id="313" r:id="rId40"/>
    <p:sldId id="312" r:id="rId41"/>
    <p:sldId id="263" r:id="rId42"/>
    <p:sldId id="314" r:id="rId43"/>
    <p:sldId id="298" r:id="rId44"/>
    <p:sldId id="300" r:id="rId45"/>
    <p:sldId id="267" r:id="rId46"/>
    <p:sldId id="315" r:id="rId47"/>
    <p:sldId id="264" r:id="rId48"/>
    <p:sldId id="268" r:id="rId49"/>
    <p:sldId id="270" r:id="rId50"/>
    <p:sldId id="271" r:id="rId51"/>
    <p:sldId id="273" r:id="rId52"/>
    <p:sldId id="276" r:id="rId53"/>
    <p:sldId id="288" r:id="rId54"/>
    <p:sldId id="285" r:id="rId55"/>
    <p:sldId id="286" r:id="rId56"/>
    <p:sldId id="287" r:id="rId57"/>
    <p:sldId id="316" r:id="rId5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28403" y="945913"/>
            <a:ext cx="8637073" cy="2618554"/>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1128404" y="3564467"/>
            <a:ext cx="8637072" cy="1071095"/>
          </a:xfrm>
        </p:spPr>
        <p:txBody>
          <a:bodyPr tIns="91440" bIns="91440">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1/13/2021</a:t>
            </a:fld>
            <a:endParaRPr lang="en-US" dirty="0"/>
          </a:p>
        </p:txBody>
      </p:sp>
      <p:sp>
        <p:nvSpPr>
          <p:cNvPr id="5" name="Footer Placeholder 4"/>
          <p:cNvSpPr>
            <a:spLocks noGrp="1"/>
          </p:cNvSpPr>
          <p:nvPr>
            <p:ph type="ftr" sz="quarter" idx="11"/>
          </p:nvPr>
        </p:nvSpPr>
        <p:spPr>
          <a:xfrm>
            <a:off x="1127124" y="329307"/>
            <a:ext cx="5943668" cy="309201"/>
          </a:xfrm>
        </p:spPr>
        <p:txBody>
          <a:bodyPr/>
          <a:lstStyle/>
          <a:p>
            <a:endParaRPr lang="en-US" dirty="0"/>
          </a:p>
        </p:txBody>
      </p:sp>
      <p:sp>
        <p:nvSpPr>
          <p:cNvPr id="6" name="Slide Number Placeholder 5"/>
          <p:cNvSpPr>
            <a:spLocks noGrp="1"/>
          </p:cNvSpPr>
          <p:nvPr>
            <p:ph type="sldNum" sz="quarter" idx="12"/>
          </p:nvPr>
        </p:nvSpPr>
        <p:spPr>
          <a:xfrm>
            <a:off x="9924392" y="134930"/>
            <a:ext cx="811019" cy="503578"/>
          </a:xfrm>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5" name="Picture 14"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4709"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30270"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7" name="Picture 16"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59215" b="36435"/>
          <a:stretch/>
        </p:blipFill>
        <p:spPr>
          <a:xfrm rot="5400000">
            <a:off x="8642279" y="3046916"/>
            <a:ext cx="4663440" cy="155448"/>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sz="1200"/>
            </a:lvl1pPr>
          </a:lstStyle>
          <a:p>
            <a:fld id="{48A87A34-81AB-432B-8DAE-1953F412C126}" type="datetimeFigureOut">
              <a:rPr lang="en-US" dirty="0"/>
              <a:pPr/>
              <a:t>1/13/2021</a:t>
            </a:fld>
            <a:endParaRPr lang="en-US" dirty="0"/>
          </a:p>
        </p:txBody>
      </p:sp>
      <p:sp>
        <p:nvSpPr>
          <p:cNvPr id="5" name="Footer Placeholder 4"/>
          <p:cNvSpPr>
            <a:spLocks noGrp="1"/>
          </p:cNvSpPr>
          <p:nvPr>
            <p:ph type="ftr" sz="quarter" idx="11"/>
          </p:nvPr>
        </p:nvSpPr>
        <p:spPr/>
        <p:txBody>
          <a:bodyPr/>
          <a:lstStyle>
            <a:lvl1pPr>
              <a:defRPr sz="1200"/>
            </a:lvl1p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24" name="Picture 2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29167" y="1756129"/>
            <a:ext cx="8619060" cy="2050065"/>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29166" y="3806195"/>
            <a:ext cx="861906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1/13/2021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31052" y="958037"/>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9166" y="2165621"/>
            <a:ext cx="4645152" cy="329385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095606" y="2171769"/>
            <a:ext cx="4645152" cy="328709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29166" y="953336"/>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9166" y="2169727"/>
            <a:ext cx="4645152" cy="801943"/>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29166" y="2974448"/>
            <a:ext cx="4645152" cy="24938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4337" y="2173181"/>
            <a:ext cx="4645152" cy="802237"/>
          </a:xfrm>
        </p:spPr>
        <p:txBody>
          <a:bodyPr anchor="b">
            <a:normAutofit/>
          </a:bodyPr>
          <a:lstStyle>
            <a:lvl1pPr marL="0" indent="0">
              <a:lnSpc>
                <a:spcPct val="100000"/>
              </a:lnSpc>
              <a:buNone/>
              <a:defRPr sz="2800" b="0" cap="none"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094337" y="2971669"/>
            <a:ext cx="4645152" cy="248719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pic>
        <p:nvPicPr>
          <p:cNvPr id="18" name="Picture 17"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pic>
        <p:nvPicPr>
          <p:cNvPr id="14" name="Picture 13"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4291" y="952578"/>
            <a:ext cx="3275013" cy="2322176"/>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4723334" y="952578"/>
            <a:ext cx="6012470" cy="4505221"/>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4291" y="3274754"/>
            <a:ext cx="3275013" cy="2178918"/>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1/13/2021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pic>
        <p:nvPicPr>
          <p:cNvPr id="16" name="Picture 15"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5" r="15828" b="36435"/>
          <a:stretch/>
        </p:blipFill>
        <p:spPr>
          <a:xfrm>
            <a:off x="1125460" y="643464"/>
            <a:ext cx="9610344" cy="1554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tx1">
                    <a:lumMod val="85000"/>
                    <a:lumOff val="15000"/>
                  </a:schemeClr>
                </a:gs>
                <a:gs pos="100000">
                  <a:schemeClr val="tx1">
                    <a:lumMod val="95000"/>
                    <a:lumOff val="5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14300" prst="artDeco"/>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129124" y="1129513"/>
            <a:ext cx="5854872" cy="1924208"/>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8247" y="3053721"/>
            <a:ext cx="5846486" cy="2096013"/>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125300" y="5469856"/>
            <a:ext cx="5849605" cy="320123"/>
          </a:xfrm>
        </p:spPr>
        <p:txBody>
          <a:bodyPr/>
          <a:lstStyle>
            <a:lvl1pPr algn="l">
              <a:defRPr/>
            </a:lvl1pPr>
          </a:lstStyle>
          <a:p>
            <a:fld id="{48A87A34-81AB-432B-8DAE-1953F412C126}" type="datetimeFigureOut">
              <a:rPr lang="en-US" dirty="0"/>
              <a:pPr/>
              <a:t>1/13/2021</a:t>
            </a:fld>
            <a:endParaRPr lang="en-US" dirty="0"/>
          </a:p>
        </p:txBody>
      </p:sp>
      <p:sp>
        <p:nvSpPr>
          <p:cNvPr id="6" name="Footer Placeholder 5"/>
          <p:cNvSpPr>
            <a:spLocks noGrp="1"/>
          </p:cNvSpPr>
          <p:nvPr>
            <p:ph type="ftr" sz="quarter" idx="11"/>
          </p:nvPr>
        </p:nvSpPr>
        <p:spPr>
          <a:xfrm>
            <a:off x="1125300" y="318640"/>
            <a:ext cx="4877818" cy="320931"/>
          </a:xfrm>
        </p:spPr>
        <p:txBody>
          <a:bodyPr/>
          <a:lstStyle/>
          <a:p>
            <a:endParaRPr lang="en-US" dirty="0"/>
          </a:p>
        </p:txBody>
      </p:sp>
      <p:sp>
        <p:nvSpPr>
          <p:cNvPr id="7" name="Slide Number Placeholder 6"/>
          <p:cNvSpPr>
            <a:spLocks noGrp="1"/>
          </p:cNvSpPr>
          <p:nvPr>
            <p:ph type="sldNum" sz="quarter" idx="12"/>
          </p:nvPr>
        </p:nvSpPr>
        <p:spPr>
          <a:xfrm>
            <a:off x="6176794" y="137408"/>
            <a:ext cx="811019" cy="503578"/>
          </a:xfrm>
        </p:spPr>
        <p:txBody>
          <a:bodyPr/>
          <a:lstStyle/>
          <a:p>
            <a:fld id="{6D22F896-40B5-4ADD-8801-0D06FADFA095}" type="slidenum">
              <a:rPr lang="en-US" dirty="0"/>
              <a:t>‹#›</a:t>
            </a:fld>
            <a:endParaRPr lang="en-US" dirty="0"/>
          </a:p>
        </p:txBody>
      </p:sp>
      <p:pic>
        <p:nvPicPr>
          <p:cNvPr id="22" name="Picture 21" descr="RedHashing.emf"/>
          <p:cNvPicPr>
            <a:picLocks/>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116" t="474" r="48549" b="36564"/>
          <a:stretch/>
        </p:blipFill>
        <p:spPr>
          <a:xfrm>
            <a:off x="1125460" y="643464"/>
            <a:ext cx="5879592" cy="155448"/>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19336"/>
            <a:ext cx="12192000" cy="742950"/>
          </a:xfrm>
          <a:prstGeom prst="rect">
            <a:avLst/>
          </a:prstGeom>
        </p:spPr>
      </p:pic>
      <p:sp>
        <p:nvSpPr>
          <p:cNvPr id="13" name="Rectangle 12"/>
          <p:cNvSpPr/>
          <p:nvPr/>
        </p:nvSpPr>
        <p:spPr>
          <a:xfrm>
            <a:off x="0" y="468769"/>
            <a:ext cx="12192000" cy="5647024"/>
          </a:xfrm>
          <a:prstGeom prst="rect">
            <a:avLst/>
          </a:prstGeom>
          <a:gradFill flip="none" rotWithShape="1">
            <a:gsLst>
              <a:gs pos="0">
                <a:schemeClr val="bg2">
                  <a:alpha val="0"/>
                  <a:lumMod val="100000"/>
                </a:schemeClr>
              </a:gs>
              <a:gs pos="100000">
                <a:schemeClr val="bg2">
                  <a:lumMod val="95000"/>
                  <a:lumOff val="5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4" name="Straight Connector 13"/>
          <p:cNvCxnSpPr/>
          <p:nvPr/>
        </p:nvCxnSpPr>
        <p:spPr>
          <a:xfrm>
            <a:off x="0" y="6121269"/>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130270" y="953324"/>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30270" y="2171769"/>
            <a:ext cx="9603275" cy="329457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32830" y="330370"/>
            <a:ext cx="2515396"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1/13/2021</a:t>
            </a:fld>
            <a:endParaRPr lang="en-US" dirty="0"/>
          </a:p>
        </p:txBody>
      </p:sp>
      <p:sp>
        <p:nvSpPr>
          <p:cNvPr id="5" name="Footer Placeholder 4"/>
          <p:cNvSpPr>
            <a:spLocks noGrp="1"/>
          </p:cNvSpPr>
          <p:nvPr>
            <p:ph type="ftr" sz="quarter" idx="3"/>
          </p:nvPr>
        </p:nvSpPr>
        <p:spPr>
          <a:xfrm>
            <a:off x="1130270"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918076" y="137408"/>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Panelist Training</a:t>
            </a:r>
            <a:endParaRPr lang="en-US" dirty="0"/>
          </a:p>
        </p:txBody>
      </p:sp>
      <p:sp>
        <p:nvSpPr>
          <p:cNvPr id="3" name="Subtitle 2"/>
          <p:cNvSpPr>
            <a:spLocks noGrp="1"/>
          </p:cNvSpPr>
          <p:nvPr>
            <p:ph type="subTitle" idx="1"/>
          </p:nvPr>
        </p:nvSpPr>
        <p:spPr/>
        <p:txBody>
          <a:bodyPr/>
          <a:lstStyle/>
          <a:p>
            <a:r>
              <a:rPr lang="en-US" dirty="0" smtClean="0"/>
              <a:t>2020-2021</a:t>
            </a:r>
            <a:endParaRPr lang="en-US" dirty="0"/>
          </a:p>
        </p:txBody>
      </p:sp>
    </p:spTree>
    <p:extLst>
      <p:ext uri="{BB962C8B-B14F-4D97-AF65-F5344CB8AC3E}">
        <p14:creationId xmlns:p14="http://schemas.microsoft.com/office/powerpoint/2010/main" val="90251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Incapacitation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What does it look like</a:t>
            </a:r>
          </a:p>
          <a:p>
            <a:pPr lvl="1"/>
            <a:r>
              <a:rPr lang="en-US" dirty="0" smtClean="0"/>
              <a:t>Slurred speech</a:t>
            </a:r>
          </a:p>
          <a:p>
            <a:pPr lvl="1"/>
            <a:r>
              <a:rPr lang="en-US" dirty="0" smtClean="0"/>
              <a:t>Falling</a:t>
            </a:r>
          </a:p>
          <a:p>
            <a:pPr lvl="1"/>
            <a:r>
              <a:rPr lang="en-US" dirty="0" smtClean="0"/>
              <a:t>Blacking out</a:t>
            </a:r>
          </a:p>
          <a:p>
            <a:pPr lvl="1"/>
            <a:r>
              <a:rPr lang="en-US" dirty="0" smtClean="0"/>
              <a:t>Throwing Up</a:t>
            </a:r>
          </a:p>
          <a:p>
            <a:pPr lvl="1"/>
            <a:r>
              <a:rPr lang="en-US" dirty="0" smtClean="0"/>
              <a:t>Trouble walking</a:t>
            </a:r>
          </a:p>
          <a:p>
            <a:pPr lvl="1"/>
            <a:r>
              <a:rPr lang="en-US" dirty="0" smtClean="0"/>
              <a:t>Weird Behavior</a:t>
            </a:r>
          </a:p>
          <a:p>
            <a:pPr lvl="2"/>
            <a:r>
              <a:rPr lang="en-US" dirty="0" smtClean="0"/>
              <a:t>Both parties</a:t>
            </a:r>
          </a:p>
          <a:p>
            <a:pPr lvl="1"/>
            <a:r>
              <a:rPr lang="en-US" dirty="0" smtClean="0"/>
              <a:t>Did R give C alcohol</a:t>
            </a:r>
          </a:p>
        </p:txBody>
      </p:sp>
    </p:spTree>
    <p:extLst>
      <p:ext uri="{BB962C8B-B14F-4D97-AF65-F5344CB8AC3E}">
        <p14:creationId xmlns:p14="http://schemas.microsoft.com/office/powerpoint/2010/main" val="2516720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questions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Force</a:t>
            </a:r>
          </a:p>
          <a:p>
            <a:pPr lvl="1"/>
            <a:r>
              <a:rPr lang="en-US" dirty="0" smtClean="0"/>
              <a:t>Could include threats, coercion </a:t>
            </a:r>
          </a:p>
          <a:p>
            <a:r>
              <a:rPr lang="en-US" dirty="0" smtClean="0"/>
              <a:t>Incapacitation</a:t>
            </a:r>
          </a:p>
          <a:p>
            <a:pPr lvl="1"/>
            <a:r>
              <a:rPr lang="en-US" dirty="0" smtClean="0"/>
              <a:t>Known or reasonably should have known</a:t>
            </a:r>
          </a:p>
          <a:p>
            <a:pPr lvl="1"/>
            <a:r>
              <a:rPr lang="en-US" dirty="0" smtClean="0"/>
              <a:t>Can victim make decisions based on their mental/physical state</a:t>
            </a:r>
          </a:p>
          <a:p>
            <a:pPr lvl="1"/>
            <a:r>
              <a:rPr lang="en-US" dirty="0" smtClean="0"/>
              <a:t>Blackouts</a:t>
            </a:r>
          </a:p>
          <a:p>
            <a:r>
              <a:rPr lang="en-US" dirty="0" smtClean="0"/>
              <a:t>Clear words or actions = Consent</a:t>
            </a:r>
          </a:p>
          <a:p>
            <a:pPr lvl="1"/>
            <a:r>
              <a:rPr lang="en-US" dirty="0" smtClean="0"/>
              <a:t>Silence = Not Consent, unless actions prove otherwise</a:t>
            </a:r>
          </a:p>
          <a:p>
            <a:pPr lvl="2"/>
            <a:r>
              <a:rPr lang="en-US" dirty="0" smtClean="0"/>
              <a:t>Can be withdrawn</a:t>
            </a:r>
          </a:p>
          <a:p>
            <a:pPr lvl="2"/>
            <a:r>
              <a:rPr lang="en-US" dirty="0" smtClean="0"/>
              <a:t>For every act</a:t>
            </a:r>
          </a:p>
          <a:p>
            <a:pPr lvl="2"/>
            <a:r>
              <a:rPr lang="en-US" dirty="0" smtClean="0"/>
              <a:t>At the time of the act</a:t>
            </a:r>
          </a:p>
        </p:txBody>
      </p:sp>
    </p:spTree>
    <p:extLst>
      <p:ext uri="{BB962C8B-B14F-4D97-AF65-F5344CB8AC3E}">
        <p14:creationId xmlns:p14="http://schemas.microsoft.com/office/powerpoint/2010/main" val="34581295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a:t>Sexual Harassment (Educational) means conduct, on the basis of sex, that satisfies one or more of the following:</a:t>
            </a:r>
          </a:p>
          <a:p>
            <a:r>
              <a:rPr lang="en-US" dirty="0"/>
              <a:t>a. Unwelcome conduct determined by a reasonable person to be so </a:t>
            </a:r>
            <a:r>
              <a:rPr lang="en-US" dirty="0">
                <a:solidFill>
                  <a:srgbClr val="FF0000"/>
                </a:solidFill>
              </a:rPr>
              <a:t>s</a:t>
            </a:r>
            <a:r>
              <a:rPr lang="en-US" dirty="0"/>
              <a:t>evere, </a:t>
            </a:r>
            <a:r>
              <a:rPr lang="en-US" b="1" dirty="0">
                <a:solidFill>
                  <a:srgbClr val="FF0000"/>
                </a:solidFill>
              </a:rPr>
              <a:t>p</a:t>
            </a:r>
            <a:r>
              <a:rPr lang="en-US" dirty="0"/>
              <a:t>ervasive, and </a:t>
            </a:r>
            <a:r>
              <a:rPr lang="en-US" b="1" dirty="0">
                <a:solidFill>
                  <a:srgbClr val="FF0000"/>
                </a:solidFill>
              </a:rPr>
              <a:t>o</a:t>
            </a:r>
            <a:r>
              <a:rPr lang="en-US" dirty="0"/>
              <a:t>bjectively </a:t>
            </a:r>
            <a:r>
              <a:rPr lang="en-US" b="1" dirty="0">
                <a:solidFill>
                  <a:srgbClr val="FF0000"/>
                </a:solidFill>
              </a:rPr>
              <a:t>o</a:t>
            </a:r>
            <a:r>
              <a:rPr lang="en-US" dirty="0"/>
              <a:t>ffensive that it effectively denies a person equal educational access to an SIUC program or activity. Whether conduct is unwelcome is subjective and determined by the Complainant except where the Complainant is under the age of consent.</a:t>
            </a:r>
          </a:p>
          <a:p>
            <a:r>
              <a:rPr lang="en-US" dirty="0"/>
              <a:t>b. An employee of the University conditioning the provision of an aid, benefit, or service of the University on an individual’s participation in unwelcome sexual conduct.</a:t>
            </a:r>
          </a:p>
        </p:txBody>
      </p:sp>
    </p:spTree>
    <p:extLst>
      <p:ext uri="{BB962C8B-B14F-4D97-AF65-F5344CB8AC3E}">
        <p14:creationId xmlns:p14="http://schemas.microsoft.com/office/powerpoint/2010/main" val="936213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SPOO: If it’s SPOO Discriminatory Effect is a Given</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Severe</a:t>
            </a:r>
          </a:p>
          <a:p>
            <a:pPr lvl="1"/>
            <a:r>
              <a:rPr lang="en-US" dirty="0" smtClean="0"/>
              <a:t>Verbal (lower level)</a:t>
            </a:r>
          </a:p>
          <a:p>
            <a:pPr lvl="1"/>
            <a:r>
              <a:rPr lang="en-US" dirty="0" smtClean="0"/>
              <a:t>Touching, Force, Privacy Invasion, Violence/Threat of, Age, Explicit, Power Difference</a:t>
            </a:r>
          </a:p>
          <a:p>
            <a:r>
              <a:rPr lang="en-US" dirty="0" smtClean="0"/>
              <a:t>Pervasive</a:t>
            </a:r>
          </a:p>
          <a:p>
            <a:pPr lvl="1"/>
            <a:r>
              <a:rPr lang="en-US" dirty="0" smtClean="0"/>
              <a:t>Conduct or Effects of Conduct</a:t>
            </a:r>
          </a:p>
          <a:p>
            <a:pPr lvl="1"/>
            <a:r>
              <a:rPr lang="en-US" dirty="0" smtClean="0"/>
              <a:t>Totality, Facts specific, Frequency, Can C remove self, Damage, Openly practices, Denies access, Persistent, Changes terms/conditions</a:t>
            </a:r>
          </a:p>
          <a:p>
            <a:r>
              <a:rPr lang="en-US" b="1" dirty="0" smtClean="0">
                <a:solidFill>
                  <a:srgbClr val="FF0000"/>
                </a:solidFill>
              </a:rPr>
              <a:t>AND</a:t>
            </a:r>
          </a:p>
          <a:p>
            <a:r>
              <a:rPr lang="en-US" dirty="0" smtClean="0"/>
              <a:t>Objectively Offensive</a:t>
            </a:r>
          </a:p>
          <a:p>
            <a:pPr lvl="1"/>
            <a:r>
              <a:rPr lang="en-US" dirty="0" smtClean="0"/>
              <a:t>Unwelcome, Reasonable Person, Similarly Situated, Community Standard, Don’t be too narrow</a:t>
            </a:r>
          </a:p>
        </p:txBody>
      </p:sp>
    </p:spTree>
    <p:extLst>
      <p:ext uri="{BB962C8B-B14F-4D97-AF65-F5344CB8AC3E}">
        <p14:creationId xmlns:p14="http://schemas.microsoft.com/office/powerpoint/2010/main" val="41843786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Harassment Continued</a:t>
            </a:r>
            <a:endParaRPr lang="en-US" dirty="0"/>
          </a:p>
        </p:txBody>
      </p:sp>
      <p:sp>
        <p:nvSpPr>
          <p:cNvPr id="3" name="Content Placeholder 2"/>
          <p:cNvSpPr>
            <a:spLocks noGrp="1"/>
          </p:cNvSpPr>
          <p:nvPr>
            <p:ph idx="1"/>
          </p:nvPr>
        </p:nvSpPr>
        <p:spPr/>
        <p:txBody>
          <a:bodyPr>
            <a:normAutofit fontScale="62500" lnSpcReduction="20000"/>
          </a:bodyPr>
          <a:lstStyle/>
          <a:p>
            <a:r>
              <a:rPr lang="en-US" dirty="0"/>
              <a:t>Sexual Harassment (Employment) means any unwelcome sexual advances, requests for sexual favors, and other verbal or physical conduct of a sexual nature when:</a:t>
            </a:r>
          </a:p>
          <a:p>
            <a:r>
              <a:rPr lang="en-US" dirty="0"/>
              <a:t>a. Submission to such conduct is made either explicitly or implicitly a term or condition of an individual’s employment (quid pro quo – meaning “this for that”); and/or</a:t>
            </a:r>
          </a:p>
          <a:p>
            <a:r>
              <a:rPr lang="en-US" dirty="0"/>
              <a:t>b. Submission to or rejection of such conduct by the individual is used as the basis for employment decisions or assessments affecting such individual; and/or</a:t>
            </a:r>
          </a:p>
          <a:p>
            <a:r>
              <a:rPr lang="en-US" dirty="0"/>
              <a:t>c. Such conduct has the purpose or effect of substantially interfering with an individual’s work performance or creating an intimidating, hostile, or offensive working environment (hostile environment).</a:t>
            </a:r>
          </a:p>
          <a:p>
            <a:r>
              <a:rPr lang="en-US" dirty="0"/>
              <a:t>Hostile environment harassment occurs when an employee is subjected to unwelcome sexually offensive conduct that is sufficiently severe or pervasive to alter their employment and creates an abusive or hostile work environment. To determine whether an environment is hostile or abusive, the university will look at the frequency of the conduct, the severity of the conduct, whether the conduct is physically threatening or humiliating, or a mere utterance, and whether it unreasonably interferes with an employee’s work performance.</a:t>
            </a:r>
          </a:p>
        </p:txBody>
      </p:sp>
    </p:spTree>
    <p:extLst>
      <p:ext uri="{BB962C8B-B14F-4D97-AF65-F5344CB8AC3E}">
        <p14:creationId xmlns:p14="http://schemas.microsoft.com/office/powerpoint/2010/main" val="3386999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Sexual Misconduct</a:t>
            </a:r>
          </a:p>
          <a:p>
            <a:pPr lvl="1"/>
            <a:r>
              <a:rPr lang="en-US" dirty="0" smtClean="0"/>
              <a:t>means </a:t>
            </a:r>
            <a:r>
              <a:rPr lang="en-US" dirty="0"/>
              <a:t>any other act of a sexual nature which disrupts or negatively impacts the educational mission of the University, including but not limited to public displays of pornography; possession, creation, or distribution of child pornography; the exchange of money, goods or services in exchange for any sexual activity; causing another person to witness or observe any sexual act without clear, voluntary consent; videotaping, photographing or otherwise recording sex acts without the clear, voluntary consent of all individuals involved or sharing that video, photo, or recording with others without the knowing, voluntary, written, consent of the other party. </a:t>
            </a:r>
            <a:endParaRPr lang="en-US" dirty="0" smtClean="0"/>
          </a:p>
        </p:txBody>
      </p:sp>
    </p:spTree>
    <p:extLst>
      <p:ext uri="{BB962C8B-B14F-4D97-AF65-F5344CB8AC3E}">
        <p14:creationId xmlns:p14="http://schemas.microsoft.com/office/powerpoint/2010/main" val="4040696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Continued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Stalking</a:t>
            </a:r>
          </a:p>
          <a:p>
            <a:pPr lvl="1"/>
            <a:r>
              <a:rPr lang="en-US" dirty="0"/>
              <a:t>means engaging in a course of conduct involving two or more independent actions, which threatens or endangers the health, safety, emotional welfare, or access to academic resources or employment of another person or which would cause a reasonable person to be fearful for his/her safety, health, or emotional well-being and which does cause another person to be fearful for his/her safety, health, or emotional well-being. For the purposes of this definition course of conduct means two or more acts in which the Respondent directly, indirectly, or through third parties, by any action, method, device, or means, follows, monitors, observes, surveils, threatens, or communicates to or about a person, or interferes with a person’s property. Substantial emotional distress means significant mental suffering or anguish that may but does not necessarily require medical or other professional treatment or counseling.</a:t>
            </a:r>
          </a:p>
        </p:txBody>
      </p:sp>
    </p:spTree>
    <p:extLst>
      <p:ext uri="{BB962C8B-B14F-4D97-AF65-F5344CB8AC3E}">
        <p14:creationId xmlns:p14="http://schemas.microsoft.com/office/powerpoint/2010/main" val="11911644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Dating Violence</a:t>
            </a:r>
          </a:p>
          <a:p>
            <a:pPr lvl="1"/>
            <a:r>
              <a:rPr lang="en-US" dirty="0"/>
              <a:t>means violence, on the basis of sex, committed by a person, who is in or has been in a social relationship of a romantic or intimate nature with the Complainant. The existence of such a relationship shall be determined based on the Complainant’s statement and with consideration of the length of the relationship, the type of relationship, and the frequency of interaction between the persons involved in the relationship. For the purposes of this definition dating violence includes, but is not limited to, sexual or physical abuse or the threat of such abuse. Dating violence does not include acts covered under the definition of domestic violence.</a:t>
            </a:r>
            <a:endParaRPr lang="en-US" dirty="0" smtClean="0"/>
          </a:p>
          <a:p>
            <a:pPr marL="457200" lvl="1" indent="0">
              <a:buNone/>
            </a:pPr>
            <a:endParaRPr lang="en-US" dirty="0"/>
          </a:p>
        </p:txBody>
      </p:sp>
    </p:spTree>
    <p:extLst>
      <p:ext uri="{BB962C8B-B14F-4D97-AF65-F5344CB8AC3E}">
        <p14:creationId xmlns:p14="http://schemas.microsoft.com/office/powerpoint/2010/main" val="2223900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Domestic Violence</a:t>
            </a:r>
          </a:p>
          <a:p>
            <a:pPr lvl="1"/>
            <a:r>
              <a:rPr lang="en-US" dirty="0"/>
              <a:t>means any act of violence, on the basis of sex, committed by a current or former spouse or intimate partner of the Complainant, by a person with whom the Complainant shares a child in common, or by a person who is cohabitating with, or has cohabitated with, the Complainant as a spouse or intimate partner, or by a person similarly situated to a spouse of the Complainant under the domestic or family violence laws of Illinois or by any other person against an adult or youth Complainant who is protected from that person’s acts under the domestic or family violence laws of Illinois. To categorize an incident as Domestic Violence, the relationship between the Respondent and the Complainant must be more than just two people living together as roommates</a:t>
            </a:r>
          </a:p>
        </p:txBody>
      </p:sp>
    </p:spTree>
    <p:extLst>
      <p:ext uri="{BB962C8B-B14F-4D97-AF65-F5344CB8AC3E}">
        <p14:creationId xmlns:p14="http://schemas.microsoft.com/office/powerpoint/2010/main" val="2050311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 Continued</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Retaliation</a:t>
            </a:r>
          </a:p>
          <a:p>
            <a:pPr lvl="1"/>
            <a:r>
              <a:rPr lang="en-US" dirty="0"/>
              <a:t>means any act of reprisal, including negative or otherwise unwarranted treatment, related to the reporting of or participation or decision not to participate in a complaint of a violation of this policy or any related policy or procedure. Retaliation may include, but is not limited to:</a:t>
            </a:r>
          </a:p>
          <a:p>
            <a:pPr lvl="1"/>
            <a:r>
              <a:rPr lang="en-US" dirty="0"/>
              <a:t>1. Taking negative tangible employment or educational actions against a person;</a:t>
            </a:r>
          </a:p>
          <a:p>
            <a:pPr lvl="1"/>
            <a:r>
              <a:rPr lang="en-US" dirty="0"/>
              <a:t>2. Taking actions that substantially interfere with or have a chilling effect on the employee's or student's ability to participate fully in and benefit from the work or educational environment;</a:t>
            </a:r>
          </a:p>
          <a:p>
            <a:pPr lvl="1"/>
            <a:r>
              <a:rPr lang="en-US" dirty="0"/>
              <a:t>3. Failing to provide assistance or instruction that would otherwise be provided;</a:t>
            </a:r>
          </a:p>
          <a:p>
            <a:pPr lvl="1"/>
            <a:r>
              <a:rPr lang="en-US" dirty="0"/>
              <a:t>4. Failing to fairly and/or objectively evaluate an employee's or student's performance;</a:t>
            </a:r>
          </a:p>
          <a:p>
            <a:pPr lvl="1"/>
            <a:r>
              <a:rPr lang="en-US" dirty="0"/>
              <a:t>5. Failing to record an appropriately earned grade for a student; or</a:t>
            </a:r>
          </a:p>
          <a:p>
            <a:pPr lvl="1"/>
            <a:r>
              <a:rPr lang="en-US" dirty="0"/>
              <a:t>6. Otherwise sabotaging an employee's or student's performance or evaluation.</a:t>
            </a:r>
          </a:p>
        </p:txBody>
      </p:sp>
    </p:spTree>
    <p:extLst>
      <p:ext uri="{BB962C8B-B14F-4D97-AF65-F5344CB8AC3E}">
        <p14:creationId xmlns:p14="http://schemas.microsoft.com/office/powerpoint/2010/main" val="2818844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a:t>
            </a:r>
            <a:r>
              <a:rPr lang="en-US" dirty="0"/>
              <a:t>of the policy and other relevant policies</a:t>
            </a:r>
          </a:p>
        </p:txBody>
      </p:sp>
      <p:sp>
        <p:nvSpPr>
          <p:cNvPr id="3" name="Content Placeholder 2"/>
          <p:cNvSpPr>
            <a:spLocks noGrp="1"/>
          </p:cNvSpPr>
          <p:nvPr>
            <p:ph idx="1"/>
          </p:nvPr>
        </p:nvSpPr>
        <p:spPr/>
        <p:txBody>
          <a:bodyPr/>
          <a:lstStyle/>
          <a:p>
            <a:r>
              <a:rPr lang="en-US" dirty="0" smtClean="0"/>
              <a:t>Sexual Harassment, Sexual Assault, Sexual Misconduct, Domestic Violence, Dating Violence, Stalking, and Retaliation are prohibited</a:t>
            </a:r>
          </a:p>
          <a:p>
            <a:r>
              <a:rPr lang="en-US" dirty="0" smtClean="0"/>
              <a:t>Policy applies to EVERYONE</a:t>
            </a:r>
          </a:p>
          <a:p>
            <a:r>
              <a:rPr lang="en-US" dirty="0" smtClean="0"/>
              <a:t>Process A and B</a:t>
            </a:r>
          </a:p>
          <a:p>
            <a:r>
              <a:rPr lang="en-US" dirty="0" smtClean="0"/>
              <a:t>Student Conduct Code</a:t>
            </a:r>
          </a:p>
          <a:p>
            <a:r>
              <a:rPr lang="en-US" dirty="0" smtClean="0"/>
              <a:t>Presumption of Non-Responsibility</a:t>
            </a:r>
          </a:p>
          <a:p>
            <a:pPr lvl="1"/>
            <a:r>
              <a:rPr lang="en-US" dirty="0" smtClean="0"/>
              <a:t>They are NOT guilty or innocent in a hearing</a:t>
            </a:r>
            <a:endParaRPr lang="en-US" dirty="0"/>
          </a:p>
        </p:txBody>
      </p:sp>
    </p:spTree>
    <p:extLst>
      <p:ext uri="{BB962C8B-B14F-4D97-AF65-F5344CB8AC3E}">
        <p14:creationId xmlns:p14="http://schemas.microsoft.com/office/powerpoint/2010/main" val="646126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Reporting</a:t>
            </a:r>
            <a:endParaRPr lang="en-US" dirty="0"/>
          </a:p>
        </p:txBody>
      </p:sp>
      <p:sp>
        <p:nvSpPr>
          <p:cNvPr id="3" name="Content Placeholder 2"/>
          <p:cNvSpPr>
            <a:spLocks noGrp="1"/>
          </p:cNvSpPr>
          <p:nvPr>
            <p:ph idx="1"/>
          </p:nvPr>
        </p:nvSpPr>
        <p:spPr/>
        <p:txBody>
          <a:bodyPr/>
          <a:lstStyle/>
          <a:p>
            <a:r>
              <a:rPr lang="en-US" dirty="0" smtClean="0"/>
              <a:t>safe.siu.edu</a:t>
            </a:r>
          </a:p>
          <a:p>
            <a:r>
              <a:rPr lang="en-US" dirty="0" smtClean="0"/>
              <a:t>Mandated Reporting</a:t>
            </a:r>
          </a:p>
          <a:p>
            <a:r>
              <a:rPr lang="en-US" dirty="0" smtClean="0"/>
              <a:t>No mandated complaint</a:t>
            </a:r>
          </a:p>
          <a:p>
            <a:r>
              <a:rPr lang="en-US" dirty="0" smtClean="0"/>
              <a:t>Official W/ Authority</a:t>
            </a:r>
            <a:endParaRPr lang="en-US" dirty="0" smtClean="0"/>
          </a:p>
          <a:p>
            <a:r>
              <a:rPr lang="en-US" dirty="0" smtClean="0"/>
              <a:t>Confidential Advisor</a:t>
            </a:r>
          </a:p>
          <a:p>
            <a:pPr lvl="1"/>
            <a:r>
              <a:rPr lang="en-US" dirty="0" smtClean="0"/>
              <a:t>Other confidential sources</a:t>
            </a:r>
            <a:endParaRPr lang="en-US" dirty="0"/>
          </a:p>
        </p:txBody>
      </p:sp>
    </p:spTree>
    <p:extLst>
      <p:ext uri="{BB962C8B-B14F-4D97-AF65-F5344CB8AC3E}">
        <p14:creationId xmlns:p14="http://schemas.microsoft.com/office/powerpoint/2010/main" val="3183279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Complaint</a:t>
            </a:r>
          </a:p>
          <a:p>
            <a:pPr lvl="1"/>
            <a:r>
              <a:rPr lang="en-US" dirty="0" smtClean="0"/>
              <a:t>SAFE/Police Report/Complaint</a:t>
            </a:r>
            <a:endParaRPr lang="en-US" dirty="0"/>
          </a:p>
          <a:p>
            <a:r>
              <a:rPr lang="en-US" dirty="0" smtClean="0"/>
              <a:t>Assessment</a:t>
            </a:r>
          </a:p>
          <a:p>
            <a:pPr lvl="1"/>
            <a:r>
              <a:rPr lang="en-US" dirty="0" smtClean="0"/>
              <a:t>Jurisdiction</a:t>
            </a:r>
          </a:p>
          <a:p>
            <a:pPr lvl="1"/>
            <a:r>
              <a:rPr lang="en-US" dirty="0" smtClean="0"/>
              <a:t>Is it actually a possible violation</a:t>
            </a:r>
          </a:p>
          <a:p>
            <a:r>
              <a:rPr lang="en-US" dirty="0" smtClean="0"/>
              <a:t>Speak with Complainant</a:t>
            </a:r>
          </a:p>
          <a:p>
            <a:pPr lvl="1"/>
            <a:r>
              <a:rPr lang="en-US" dirty="0" smtClean="0"/>
              <a:t>Get info to write complaint (their story)</a:t>
            </a:r>
          </a:p>
          <a:p>
            <a:pPr lvl="2"/>
            <a:r>
              <a:rPr lang="en-US" dirty="0" smtClean="0"/>
              <a:t>Witnesses, Evidence</a:t>
            </a:r>
          </a:p>
          <a:p>
            <a:pPr lvl="1"/>
            <a:r>
              <a:rPr lang="en-US" dirty="0" smtClean="0"/>
              <a:t>They may decline to speak to us and get supportive measures</a:t>
            </a:r>
          </a:p>
          <a:p>
            <a:pPr lvl="1"/>
            <a:r>
              <a:rPr lang="en-US" dirty="0" smtClean="0"/>
              <a:t>They may speak to us, only want supportive measures</a:t>
            </a:r>
          </a:p>
          <a:p>
            <a:pPr lvl="2"/>
            <a:r>
              <a:rPr lang="en-US" dirty="0" smtClean="0"/>
              <a:t>If either of these, the R is not notified (usually)</a:t>
            </a:r>
          </a:p>
          <a:p>
            <a:endParaRPr lang="en-US" dirty="0" smtClean="0"/>
          </a:p>
        </p:txBody>
      </p:sp>
    </p:spTree>
    <p:extLst>
      <p:ext uri="{BB962C8B-B14F-4D97-AF65-F5344CB8AC3E}">
        <p14:creationId xmlns:p14="http://schemas.microsoft.com/office/powerpoint/2010/main" val="2952177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Complaint</a:t>
            </a:r>
          </a:p>
          <a:p>
            <a:pPr lvl="1"/>
            <a:r>
              <a:rPr lang="en-US" dirty="0" smtClean="0"/>
              <a:t>Signed by C (or TIXC)</a:t>
            </a:r>
          </a:p>
          <a:p>
            <a:r>
              <a:rPr lang="en-US" dirty="0" smtClean="0"/>
              <a:t>Investigation</a:t>
            </a:r>
          </a:p>
          <a:p>
            <a:pPr lvl="1"/>
            <a:r>
              <a:rPr lang="en-US" dirty="0" smtClean="0"/>
              <a:t>Speak to R</a:t>
            </a:r>
          </a:p>
          <a:p>
            <a:pPr lvl="2"/>
            <a:r>
              <a:rPr lang="en-US" dirty="0" smtClean="0"/>
              <a:t>Witnesses, Evidence</a:t>
            </a:r>
          </a:p>
          <a:p>
            <a:pPr lvl="1"/>
            <a:r>
              <a:rPr lang="en-US" dirty="0" smtClean="0"/>
              <a:t>Speak to Witnesses</a:t>
            </a:r>
          </a:p>
          <a:p>
            <a:pPr lvl="2"/>
            <a:r>
              <a:rPr lang="en-US" dirty="0" smtClean="0"/>
              <a:t>Evidence</a:t>
            </a:r>
          </a:p>
          <a:p>
            <a:pPr lvl="1"/>
            <a:r>
              <a:rPr lang="en-US" dirty="0" smtClean="0"/>
              <a:t>Ask for documentation</a:t>
            </a:r>
          </a:p>
          <a:p>
            <a:pPr lvl="1"/>
            <a:r>
              <a:rPr lang="en-US" dirty="0" smtClean="0"/>
              <a:t>Write statements</a:t>
            </a:r>
          </a:p>
          <a:p>
            <a:pPr lvl="2"/>
            <a:r>
              <a:rPr lang="en-US" dirty="0" smtClean="0"/>
              <a:t>Send to parties, witnesses to review</a:t>
            </a:r>
            <a:endParaRPr lang="en-US" dirty="0"/>
          </a:p>
        </p:txBody>
      </p:sp>
    </p:spTree>
    <p:extLst>
      <p:ext uri="{BB962C8B-B14F-4D97-AF65-F5344CB8AC3E}">
        <p14:creationId xmlns:p14="http://schemas.microsoft.com/office/powerpoint/2010/main" val="264199390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Continued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Write Draft Report</a:t>
            </a:r>
          </a:p>
          <a:p>
            <a:pPr lvl="1"/>
            <a:r>
              <a:rPr lang="en-US" dirty="0" smtClean="0"/>
              <a:t>30 days</a:t>
            </a:r>
          </a:p>
          <a:p>
            <a:r>
              <a:rPr lang="en-US" dirty="0" smtClean="0"/>
              <a:t>Send to Parties</a:t>
            </a:r>
          </a:p>
          <a:p>
            <a:pPr lvl="1"/>
            <a:r>
              <a:rPr lang="en-US" dirty="0" smtClean="0"/>
              <a:t>Electronic</a:t>
            </a:r>
          </a:p>
          <a:p>
            <a:pPr lvl="1"/>
            <a:r>
              <a:rPr lang="en-US" dirty="0" smtClean="0"/>
              <a:t>10 business days</a:t>
            </a:r>
          </a:p>
          <a:p>
            <a:pPr lvl="1"/>
            <a:r>
              <a:rPr lang="en-US" dirty="0" smtClean="0"/>
              <a:t>Send back statements</a:t>
            </a:r>
          </a:p>
          <a:p>
            <a:r>
              <a:rPr lang="en-US" dirty="0" smtClean="0"/>
              <a:t>Write final report</a:t>
            </a:r>
          </a:p>
          <a:p>
            <a:pPr lvl="1"/>
            <a:r>
              <a:rPr lang="en-US" dirty="0" smtClean="0"/>
              <a:t>Send to TIXC to read</a:t>
            </a:r>
          </a:p>
          <a:p>
            <a:r>
              <a:rPr lang="en-US" dirty="0" smtClean="0"/>
              <a:t>Send to parties</a:t>
            </a:r>
          </a:p>
          <a:p>
            <a:pPr lvl="1"/>
            <a:r>
              <a:rPr lang="en-US" dirty="0" smtClean="0"/>
              <a:t>At least 10 more business days</a:t>
            </a:r>
          </a:p>
          <a:p>
            <a:r>
              <a:rPr lang="en-US" dirty="0" smtClean="0"/>
              <a:t>Hearing</a:t>
            </a:r>
            <a:endParaRPr lang="en-US" dirty="0"/>
          </a:p>
        </p:txBody>
      </p:sp>
    </p:spTree>
    <p:extLst>
      <p:ext uri="{BB962C8B-B14F-4D97-AF65-F5344CB8AC3E}">
        <p14:creationId xmlns:p14="http://schemas.microsoft.com/office/powerpoint/2010/main" val="2628440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Resolution</a:t>
            </a:r>
            <a:endParaRPr lang="en-US" dirty="0"/>
          </a:p>
        </p:txBody>
      </p:sp>
      <p:sp>
        <p:nvSpPr>
          <p:cNvPr id="3" name="Content Placeholder 2"/>
          <p:cNvSpPr>
            <a:spLocks noGrp="1"/>
          </p:cNvSpPr>
          <p:nvPr>
            <p:ph idx="1"/>
          </p:nvPr>
        </p:nvSpPr>
        <p:spPr/>
        <p:txBody>
          <a:bodyPr/>
          <a:lstStyle/>
          <a:p>
            <a:r>
              <a:rPr lang="en-US" dirty="0" smtClean="0"/>
              <a:t>At any time in process, before a decision</a:t>
            </a:r>
          </a:p>
          <a:p>
            <a:r>
              <a:rPr lang="en-US" dirty="0" smtClean="0"/>
              <a:t>Both parties must agree, in writing</a:t>
            </a:r>
          </a:p>
          <a:p>
            <a:r>
              <a:rPr lang="en-US" dirty="0" smtClean="0"/>
              <a:t>Must have formal complaint first</a:t>
            </a:r>
          </a:p>
          <a:p>
            <a:r>
              <a:rPr lang="en-US" dirty="0" smtClean="0"/>
              <a:t>Negotiated</a:t>
            </a:r>
          </a:p>
          <a:p>
            <a:r>
              <a:rPr lang="en-US" dirty="0" smtClean="0"/>
              <a:t>Agreement to settle</a:t>
            </a:r>
            <a:endParaRPr lang="en-US" dirty="0"/>
          </a:p>
        </p:txBody>
      </p:sp>
    </p:spTree>
    <p:extLst>
      <p:ext uri="{BB962C8B-B14F-4D97-AF65-F5344CB8AC3E}">
        <p14:creationId xmlns:p14="http://schemas.microsoft.com/office/powerpoint/2010/main" val="42745542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Role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Uphold Process</a:t>
            </a:r>
          </a:p>
          <a:p>
            <a:pPr lvl="1"/>
            <a:r>
              <a:rPr lang="en-US" dirty="0" smtClean="0"/>
              <a:t>Chair</a:t>
            </a:r>
          </a:p>
          <a:p>
            <a:pPr lvl="1"/>
            <a:r>
              <a:rPr lang="en-US" dirty="0" smtClean="0"/>
              <a:t>Panelists</a:t>
            </a:r>
          </a:p>
          <a:p>
            <a:r>
              <a:rPr lang="en-US" dirty="0" smtClean="0"/>
              <a:t>Maintain standards</a:t>
            </a:r>
          </a:p>
          <a:p>
            <a:r>
              <a:rPr lang="en-US" dirty="0" smtClean="0"/>
              <a:t>Be impartial</a:t>
            </a:r>
          </a:p>
          <a:p>
            <a:pPr lvl="1"/>
            <a:r>
              <a:rPr lang="en-US" dirty="0" smtClean="0"/>
              <a:t>Ask Questions</a:t>
            </a:r>
          </a:p>
          <a:p>
            <a:r>
              <a:rPr lang="en-US" dirty="0" smtClean="0"/>
              <a:t>Follow guidelines set by policy and procedure</a:t>
            </a:r>
          </a:p>
          <a:p>
            <a:pPr lvl="1"/>
            <a:r>
              <a:rPr lang="en-US" dirty="0" smtClean="0"/>
              <a:t>Don’t have to agree with policy, but must uphold the policy</a:t>
            </a:r>
            <a:endParaRPr lang="en-US" dirty="0"/>
          </a:p>
        </p:txBody>
      </p:sp>
    </p:spTree>
    <p:extLst>
      <p:ext uri="{BB962C8B-B14F-4D97-AF65-F5344CB8AC3E}">
        <p14:creationId xmlns:p14="http://schemas.microsoft.com/office/powerpoint/2010/main" val="34131718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Conduct Questioning</a:t>
            </a:r>
            <a:endParaRPr lang="en-US" dirty="0"/>
          </a:p>
        </p:txBody>
      </p:sp>
      <p:sp>
        <p:nvSpPr>
          <p:cNvPr id="3" name="Content Placeholder 2"/>
          <p:cNvSpPr>
            <a:spLocks noGrp="1"/>
          </p:cNvSpPr>
          <p:nvPr>
            <p:ph idx="1"/>
          </p:nvPr>
        </p:nvSpPr>
        <p:spPr/>
        <p:txBody>
          <a:bodyPr/>
          <a:lstStyle/>
          <a:p>
            <a:r>
              <a:rPr lang="en-US" dirty="0" smtClean="0"/>
              <a:t>Who, what, when, where, why</a:t>
            </a:r>
          </a:p>
          <a:p>
            <a:r>
              <a:rPr lang="en-US" dirty="0" smtClean="0"/>
              <a:t>Relevant facts</a:t>
            </a:r>
          </a:p>
          <a:p>
            <a:r>
              <a:rPr lang="en-US" dirty="0" smtClean="0"/>
              <a:t>Corroboration</a:t>
            </a:r>
            <a:endParaRPr lang="en-US" dirty="0" smtClean="0"/>
          </a:p>
          <a:p>
            <a:r>
              <a:rPr lang="en-US" dirty="0" smtClean="0"/>
              <a:t>Fill in any gaps you may have from the report</a:t>
            </a:r>
          </a:p>
          <a:p>
            <a:r>
              <a:rPr lang="en-US" dirty="0" smtClean="0"/>
              <a:t>Don’t be Perry Mason!</a:t>
            </a:r>
          </a:p>
          <a:p>
            <a:pPr lvl="1"/>
            <a:r>
              <a:rPr lang="en-US" dirty="0" smtClean="0"/>
              <a:t>Be kind, patient, ask open ended questions</a:t>
            </a:r>
            <a:endParaRPr lang="en-US" dirty="0"/>
          </a:p>
        </p:txBody>
      </p:sp>
    </p:spTree>
    <p:extLst>
      <p:ext uri="{BB962C8B-B14F-4D97-AF65-F5344CB8AC3E}">
        <p14:creationId xmlns:p14="http://schemas.microsoft.com/office/powerpoint/2010/main" val="33721683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Questioning Continued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If you have a gap, you can ask the investigator why it wasn’t in report (maybe they didn’t feel it was relevant, but you do)</a:t>
            </a:r>
          </a:p>
          <a:p>
            <a:pPr lvl="1"/>
            <a:r>
              <a:rPr lang="en-US" dirty="0" smtClean="0"/>
              <a:t>You may then have to ask one/both of the parties the question as well</a:t>
            </a:r>
          </a:p>
          <a:p>
            <a:r>
              <a:rPr lang="en-US" dirty="0" smtClean="0"/>
              <a:t>If it doesn’t have anything to do with whether a violation occurred, it’s not a good question</a:t>
            </a:r>
          </a:p>
          <a:p>
            <a:pPr lvl="1"/>
            <a:r>
              <a:rPr lang="en-US" dirty="0" smtClean="0"/>
              <a:t>Why did you get in the car? </a:t>
            </a:r>
            <a:endParaRPr lang="en-US" dirty="0"/>
          </a:p>
          <a:p>
            <a:pPr lvl="2"/>
            <a:r>
              <a:rPr lang="en-US" dirty="0" smtClean="0"/>
              <a:t>Not good</a:t>
            </a:r>
          </a:p>
          <a:p>
            <a:pPr lvl="2"/>
            <a:r>
              <a:rPr lang="en-US" dirty="0" smtClean="0"/>
              <a:t>Victim blaming</a:t>
            </a:r>
          </a:p>
          <a:p>
            <a:pPr lvl="2"/>
            <a:r>
              <a:rPr lang="en-US" dirty="0" smtClean="0"/>
              <a:t>Does it matter to whether or not X occurred</a:t>
            </a:r>
          </a:p>
          <a:p>
            <a:r>
              <a:rPr lang="en-US" dirty="0" smtClean="0"/>
              <a:t>Keep questions short</a:t>
            </a:r>
          </a:p>
          <a:p>
            <a:pPr lvl="1"/>
            <a:r>
              <a:rPr lang="en-US" dirty="0" smtClean="0"/>
              <a:t>People in hearings are frazzled and have short attention spans or may not be able to answer complex questions </a:t>
            </a:r>
          </a:p>
          <a:p>
            <a:pPr lvl="1"/>
            <a:r>
              <a:rPr lang="en-US" dirty="0" smtClean="0"/>
              <a:t>May have follow up questions</a:t>
            </a:r>
          </a:p>
        </p:txBody>
      </p:sp>
    </p:spTree>
    <p:extLst>
      <p:ext uri="{BB962C8B-B14F-4D97-AF65-F5344CB8AC3E}">
        <p14:creationId xmlns:p14="http://schemas.microsoft.com/office/powerpoint/2010/main" val="23209123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Continued</a:t>
            </a:r>
            <a:endParaRPr lang="en-US" dirty="0"/>
          </a:p>
        </p:txBody>
      </p:sp>
      <p:sp>
        <p:nvSpPr>
          <p:cNvPr id="3" name="Content Placeholder 2"/>
          <p:cNvSpPr>
            <a:spLocks noGrp="1"/>
          </p:cNvSpPr>
          <p:nvPr>
            <p:ph idx="1"/>
          </p:nvPr>
        </p:nvSpPr>
        <p:spPr/>
        <p:txBody>
          <a:bodyPr>
            <a:normAutofit/>
          </a:bodyPr>
          <a:lstStyle/>
          <a:p>
            <a:r>
              <a:rPr lang="en-US" dirty="0" smtClean="0"/>
              <a:t>May want to ask clarifying questions too</a:t>
            </a:r>
          </a:p>
          <a:p>
            <a:r>
              <a:rPr lang="en-US" dirty="0" smtClean="0"/>
              <a:t>Be neutral and flexible</a:t>
            </a:r>
          </a:p>
          <a:p>
            <a:r>
              <a:rPr lang="en-US" dirty="0" smtClean="0"/>
              <a:t>LISTEN Carefully</a:t>
            </a:r>
          </a:p>
          <a:p>
            <a:r>
              <a:rPr lang="en-US" dirty="0" smtClean="0"/>
              <a:t>You can summarize their statements and ask if you are correct</a:t>
            </a:r>
          </a:p>
          <a:p>
            <a:r>
              <a:rPr lang="en-US" dirty="0" smtClean="0"/>
              <a:t>Don’t act shocked!</a:t>
            </a:r>
          </a:p>
          <a:p>
            <a:pPr lvl="1"/>
            <a:r>
              <a:rPr lang="en-US" dirty="0" smtClean="0"/>
              <a:t>You will hear  A LOT of stuff. Usually sexual, sometimes weird. Be prepared to look like they just told you their coffee order! Stay cool!</a:t>
            </a:r>
            <a:endParaRPr lang="en-US" dirty="0"/>
          </a:p>
        </p:txBody>
      </p:sp>
    </p:spTree>
    <p:extLst>
      <p:ext uri="{BB962C8B-B14F-4D97-AF65-F5344CB8AC3E}">
        <p14:creationId xmlns:p14="http://schemas.microsoft.com/office/powerpoint/2010/main" val="39736436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Hearing Meetings</a:t>
            </a:r>
            <a:endParaRPr lang="en-US" dirty="0"/>
          </a:p>
        </p:txBody>
      </p:sp>
      <p:sp>
        <p:nvSpPr>
          <p:cNvPr id="3" name="Content Placeholder 2"/>
          <p:cNvSpPr>
            <a:spLocks noGrp="1"/>
          </p:cNvSpPr>
          <p:nvPr>
            <p:ph idx="1"/>
          </p:nvPr>
        </p:nvSpPr>
        <p:spPr/>
        <p:txBody>
          <a:bodyPr/>
          <a:lstStyle/>
          <a:p>
            <a:r>
              <a:rPr lang="en-US" dirty="0" smtClean="0"/>
              <a:t>May be asked for</a:t>
            </a:r>
          </a:p>
          <a:p>
            <a:pPr lvl="1"/>
            <a:r>
              <a:rPr lang="en-US" dirty="0" smtClean="0"/>
              <a:t>Either party</a:t>
            </a:r>
          </a:p>
          <a:p>
            <a:r>
              <a:rPr lang="en-US" dirty="0" smtClean="0"/>
              <a:t>Usually the Chair will do</a:t>
            </a:r>
          </a:p>
          <a:p>
            <a:pPr lvl="1"/>
            <a:r>
              <a:rPr lang="en-US" dirty="0" smtClean="0"/>
              <a:t>To answer questions</a:t>
            </a:r>
          </a:p>
          <a:p>
            <a:pPr lvl="1"/>
            <a:r>
              <a:rPr lang="en-US" dirty="0" smtClean="0"/>
              <a:t>“Motions”</a:t>
            </a:r>
          </a:p>
          <a:p>
            <a:pPr lvl="2"/>
            <a:r>
              <a:rPr lang="en-US" dirty="0" smtClean="0"/>
              <a:t>May want to ask if a question would be allowed</a:t>
            </a:r>
          </a:p>
          <a:p>
            <a:pPr lvl="1"/>
            <a:r>
              <a:rPr lang="en-US" dirty="0" smtClean="0"/>
              <a:t>Opportunity to discover if there are any issues, if there are any witnesses that do not need to be called (stipulated), go over Advisor guidelines</a:t>
            </a:r>
          </a:p>
          <a:p>
            <a:endParaRPr lang="en-US" dirty="0"/>
          </a:p>
        </p:txBody>
      </p:sp>
    </p:spTree>
    <p:extLst>
      <p:ext uri="{BB962C8B-B14F-4D97-AF65-F5344CB8AC3E}">
        <p14:creationId xmlns:p14="http://schemas.microsoft.com/office/powerpoint/2010/main" val="463981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Laws and </a:t>
            </a:r>
            <a:r>
              <a:rPr lang="en-US" dirty="0" err="1" smtClean="0"/>
              <a:t>Regs</a:t>
            </a:r>
            <a:endParaRPr lang="en-US" dirty="0"/>
          </a:p>
        </p:txBody>
      </p:sp>
      <p:sp>
        <p:nvSpPr>
          <p:cNvPr id="3" name="Content Placeholder 2"/>
          <p:cNvSpPr>
            <a:spLocks noGrp="1"/>
          </p:cNvSpPr>
          <p:nvPr>
            <p:ph idx="1"/>
          </p:nvPr>
        </p:nvSpPr>
        <p:spPr/>
        <p:txBody>
          <a:bodyPr/>
          <a:lstStyle/>
          <a:p>
            <a:r>
              <a:rPr lang="en-US" dirty="0" smtClean="0"/>
              <a:t>2020 Federal Regulations</a:t>
            </a:r>
          </a:p>
          <a:p>
            <a:pPr lvl="1"/>
            <a:r>
              <a:rPr lang="en-US" dirty="0" smtClean="0"/>
              <a:t>Requires LIVE Hearing</a:t>
            </a:r>
          </a:p>
          <a:p>
            <a:pPr lvl="2"/>
            <a:r>
              <a:rPr lang="en-US" dirty="0" smtClean="0"/>
              <a:t>Not in person</a:t>
            </a:r>
          </a:p>
          <a:p>
            <a:r>
              <a:rPr lang="en-US" dirty="0" smtClean="0"/>
              <a:t>2016 Preventing Sexual Violence in Higher Education (IL)</a:t>
            </a:r>
            <a:endParaRPr lang="en-US" dirty="0"/>
          </a:p>
        </p:txBody>
      </p:sp>
    </p:spTree>
    <p:extLst>
      <p:ext uri="{BB962C8B-B14F-4D97-AF65-F5344CB8AC3E}">
        <p14:creationId xmlns:p14="http://schemas.microsoft.com/office/powerpoint/2010/main" val="25035515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you as a hearing officer should do before the hearing</a:t>
            </a:r>
            <a:endParaRPr lang="en-US" dirty="0"/>
          </a:p>
        </p:txBody>
      </p:sp>
      <p:sp>
        <p:nvSpPr>
          <p:cNvPr id="3" name="Content Placeholder 2"/>
          <p:cNvSpPr>
            <a:spLocks noGrp="1"/>
          </p:cNvSpPr>
          <p:nvPr>
            <p:ph idx="1"/>
          </p:nvPr>
        </p:nvSpPr>
        <p:spPr/>
        <p:txBody>
          <a:bodyPr>
            <a:normAutofit lnSpcReduction="10000"/>
          </a:bodyPr>
          <a:lstStyle/>
          <a:p>
            <a:r>
              <a:rPr lang="en-US" dirty="0" smtClean="0"/>
              <a:t>Read Complaint</a:t>
            </a:r>
          </a:p>
          <a:p>
            <a:r>
              <a:rPr lang="en-US" dirty="0" smtClean="0"/>
              <a:t>Read Policy</a:t>
            </a:r>
          </a:p>
          <a:p>
            <a:r>
              <a:rPr lang="en-US" dirty="0" smtClean="0"/>
              <a:t>Read Report</a:t>
            </a:r>
          </a:p>
          <a:p>
            <a:pPr lvl="1"/>
            <a:r>
              <a:rPr lang="en-US" dirty="0" smtClean="0"/>
              <a:t>More than once?</a:t>
            </a:r>
          </a:p>
          <a:p>
            <a:pPr lvl="1"/>
            <a:r>
              <a:rPr lang="en-US" dirty="0" smtClean="0"/>
              <a:t>Make sure you look at appendix!</a:t>
            </a:r>
          </a:p>
          <a:p>
            <a:r>
              <a:rPr lang="en-US" dirty="0" smtClean="0"/>
              <a:t>Make notes to ask questions</a:t>
            </a:r>
          </a:p>
          <a:p>
            <a:pPr lvl="1"/>
            <a:r>
              <a:rPr lang="en-US" dirty="0" smtClean="0"/>
              <a:t>Note who you should ask what </a:t>
            </a:r>
          </a:p>
          <a:p>
            <a:pPr lvl="1"/>
            <a:r>
              <a:rPr lang="en-US" dirty="0" smtClean="0"/>
              <a:t>Note what you want to know and why (Is it relevant?)</a:t>
            </a:r>
            <a:endParaRPr lang="en-US" dirty="0"/>
          </a:p>
        </p:txBody>
      </p:sp>
    </p:spTree>
    <p:extLst>
      <p:ext uri="{BB962C8B-B14F-4D97-AF65-F5344CB8AC3E}">
        <p14:creationId xmlns:p14="http://schemas.microsoft.com/office/powerpoint/2010/main" val="39730714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Hearing</a:t>
            </a:r>
            <a:br>
              <a:rPr lang="en-US" dirty="0" smtClean="0"/>
            </a:br>
            <a:r>
              <a:rPr lang="en-US" dirty="0" smtClean="0"/>
              <a:t>Live, not in person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Chair</a:t>
            </a:r>
          </a:p>
          <a:p>
            <a:r>
              <a:rPr lang="en-US" dirty="0" smtClean="0"/>
              <a:t>Panel</a:t>
            </a:r>
          </a:p>
          <a:p>
            <a:r>
              <a:rPr lang="en-US" dirty="0" smtClean="0"/>
              <a:t>Script</a:t>
            </a:r>
          </a:p>
          <a:p>
            <a:r>
              <a:rPr lang="en-US" dirty="0" smtClean="0"/>
              <a:t>Parties</a:t>
            </a:r>
          </a:p>
          <a:p>
            <a:r>
              <a:rPr lang="en-US" dirty="0" smtClean="0"/>
              <a:t>Advisors</a:t>
            </a:r>
          </a:p>
          <a:p>
            <a:r>
              <a:rPr lang="en-US" dirty="0" smtClean="0"/>
              <a:t>Witnesses</a:t>
            </a:r>
          </a:p>
          <a:p>
            <a:pPr lvl="1"/>
            <a:r>
              <a:rPr lang="en-US" dirty="0"/>
              <a:t>Investigators</a:t>
            </a:r>
          </a:p>
          <a:p>
            <a:pPr lvl="1"/>
            <a:r>
              <a:rPr lang="en-US" dirty="0"/>
              <a:t>Police Officers</a:t>
            </a:r>
          </a:p>
          <a:p>
            <a:pPr lvl="1"/>
            <a:r>
              <a:rPr lang="en-US" dirty="0"/>
              <a:t>Etc</a:t>
            </a:r>
            <a:r>
              <a:rPr lang="en-US" dirty="0" smtClean="0"/>
              <a:t>.</a:t>
            </a:r>
          </a:p>
          <a:p>
            <a:r>
              <a:rPr lang="en-US" dirty="0" smtClean="0"/>
              <a:t>Recorded</a:t>
            </a:r>
          </a:p>
          <a:p>
            <a:endParaRPr lang="en-US" dirty="0"/>
          </a:p>
        </p:txBody>
      </p:sp>
    </p:spTree>
    <p:extLst>
      <p:ext uri="{BB962C8B-B14F-4D97-AF65-F5344CB8AC3E}">
        <p14:creationId xmlns:p14="http://schemas.microsoft.com/office/powerpoint/2010/main" val="203878059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Hearing Panel</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Decides whether there is a violation or not</a:t>
            </a:r>
          </a:p>
          <a:p>
            <a:r>
              <a:rPr lang="en-US" dirty="0" smtClean="0"/>
              <a:t>Decides the sanctions in Process A</a:t>
            </a:r>
          </a:p>
          <a:p>
            <a:r>
              <a:rPr lang="en-US" dirty="0" smtClean="0"/>
              <a:t>Also process B if the respondent is a student</a:t>
            </a:r>
          </a:p>
          <a:p>
            <a:r>
              <a:rPr lang="en-US" dirty="0" smtClean="0"/>
              <a:t>Will send Notice of Outcome to TIXC</a:t>
            </a:r>
          </a:p>
          <a:p>
            <a:pPr lvl="1"/>
            <a:r>
              <a:rPr lang="en-US" dirty="0" smtClean="0"/>
              <a:t>What Policy was/was not violated</a:t>
            </a:r>
          </a:p>
          <a:p>
            <a:pPr lvl="1"/>
            <a:r>
              <a:rPr lang="en-US" dirty="0" smtClean="0"/>
              <a:t>Procedural Steps taken</a:t>
            </a:r>
          </a:p>
          <a:p>
            <a:pPr lvl="1"/>
            <a:r>
              <a:rPr lang="en-US" dirty="0" smtClean="0"/>
              <a:t>Findings of Facts</a:t>
            </a:r>
          </a:p>
          <a:p>
            <a:pPr lvl="1"/>
            <a:r>
              <a:rPr lang="en-US" dirty="0" smtClean="0"/>
              <a:t>Conclusions</a:t>
            </a:r>
          </a:p>
          <a:p>
            <a:pPr lvl="1"/>
            <a:r>
              <a:rPr lang="en-US" dirty="0" smtClean="0"/>
              <a:t>Sanctions</a:t>
            </a:r>
          </a:p>
          <a:p>
            <a:pPr lvl="1"/>
            <a:r>
              <a:rPr lang="en-US" dirty="0" smtClean="0"/>
              <a:t>Remedies</a:t>
            </a:r>
          </a:p>
          <a:p>
            <a:r>
              <a:rPr lang="en-US" dirty="0" smtClean="0"/>
              <a:t>TIXC will send to parties</a:t>
            </a:r>
          </a:p>
          <a:p>
            <a:endParaRPr lang="en-US" dirty="0"/>
          </a:p>
        </p:txBody>
      </p:sp>
    </p:spTree>
    <p:extLst>
      <p:ext uri="{BB962C8B-B14F-4D97-AF65-F5344CB8AC3E}">
        <p14:creationId xmlns:p14="http://schemas.microsoft.com/office/powerpoint/2010/main" val="19407677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Rights under </a:t>
            </a:r>
            <a:r>
              <a:rPr lang="en-US" dirty="0" err="1" smtClean="0"/>
              <a:t>Regs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Right to present witnesses</a:t>
            </a:r>
          </a:p>
          <a:p>
            <a:r>
              <a:rPr lang="en-US" dirty="0" smtClean="0"/>
              <a:t>Right to Due Process</a:t>
            </a:r>
          </a:p>
          <a:p>
            <a:r>
              <a:rPr lang="en-US" dirty="0" smtClean="0"/>
              <a:t>Right to know evidence for/against</a:t>
            </a:r>
          </a:p>
          <a:p>
            <a:r>
              <a:rPr lang="en-US" dirty="0" smtClean="0"/>
              <a:t>Gather and present evidence</a:t>
            </a:r>
          </a:p>
          <a:p>
            <a:r>
              <a:rPr lang="en-US" dirty="0" smtClean="0"/>
              <a:t>Have an advisor</a:t>
            </a:r>
          </a:p>
          <a:p>
            <a:r>
              <a:rPr lang="en-US" dirty="0" smtClean="0"/>
              <a:t>Written notice</a:t>
            </a:r>
          </a:p>
          <a:p>
            <a:r>
              <a:rPr lang="en-US" dirty="0" smtClean="0"/>
              <a:t>Inspect and review evidence and final report</a:t>
            </a:r>
          </a:p>
          <a:p>
            <a:r>
              <a:rPr lang="en-US" dirty="0" smtClean="0"/>
              <a:t>Right to include “directly related evidence” to hearing, even if investigator left out of report</a:t>
            </a:r>
          </a:p>
          <a:p>
            <a:r>
              <a:rPr lang="en-US" dirty="0" smtClean="0"/>
              <a:t>Ask, through and advisor, relevant questions at hearing</a:t>
            </a:r>
            <a:endParaRPr lang="en-US" dirty="0"/>
          </a:p>
        </p:txBody>
      </p:sp>
    </p:spTree>
    <p:extLst>
      <p:ext uri="{BB962C8B-B14F-4D97-AF65-F5344CB8AC3E}">
        <p14:creationId xmlns:p14="http://schemas.microsoft.com/office/powerpoint/2010/main" val="8308933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Process</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dirty="0" smtClean="0"/>
              <a:t>Legal protections ensuring that no one will be deprived of education or employment without fairness in process</a:t>
            </a:r>
          </a:p>
          <a:p>
            <a:r>
              <a:rPr lang="en-US" dirty="0" smtClean="0"/>
              <a:t>Substantive</a:t>
            </a:r>
          </a:p>
          <a:p>
            <a:pPr lvl="1"/>
            <a:r>
              <a:rPr lang="en-US" dirty="0" smtClean="0"/>
              <a:t>Due process in decision </a:t>
            </a:r>
          </a:p>
          <a:p>
            <a:pPr lvl="2"/>
            <a:r>
              <a:rPr lang="en-US" dirty="0" smtClean="0"/>
              <a:t>Impartiality, fair, decision based on fact, etc.</a:t>
            </a:r>
          </a:p>
          <a:p>
            <a:r>
              <a:rPr lang="en-US" dirty="0" smtClean="0"/>
              <a:t>Procedural</a:t>
            </a:r>
          </a:p>
          <a:p>
            <a:pPr lvl="1"/>
            <a:r>
              <a:rPr lang="en-US" dirty="0" smtClean="0"/>
              <a:t>Due process in process</a:t>
            </a:r>
          </a:p>
          <a:p>
            <a:pPr lvl="2"/>
            <a:r>
              <a:rPr lang="en-US" dirty="0" smtClean="0"/>
              <a:t>Notice, consistency, allegations provided, etc</a:t>
            </a:r>
            <a:r>
              <a:rPr lang="en-US" dirty="0"/>
              <a:t>.</a:t>
            </a:r>
          </a:p>
        </p:txBody>
      </p:sp>
    </p:spTree>
    <p:extLst>
      <p:ext uri="{BB962C8B-B14F-4D97-AF65-F5344CB8AC3E}">
        <p14:creationId xmlns:p14="http://schemas.microsoft.com/office/powerpoint/2010/main" val="255901793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Due Process Continued</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Notice</a:t>
            </a:r>
          </a:p>
          <a:p>
            <a:pPr lvl="1"/>
            <a:r>
              <a:rPr lang="en-US" dirty="0" smtClean="0"/>
              <a:t>Writing</a:t>
            </a:r>
          </a:p>
          <a:p>
            <a:r>
              <a:rPr lang="en-US" dirty="0" smtClean="0"/>
              <a:t>Opportunity to be Heard</a:t>
            </a:r>
          </a:p>
          <a:p>
            <a:r>
              <a:rPr lang="en-US" dirty="0" smtClean="0"/>
              <a:t>Information to Mount a Defense</a:t>
            </a:r>
          </a:p>
          <a:p>
            <a:pPr lvl="1"/>
            <a:r>
              <a:rPr lang="en-US" dirty="0" smtClean="0"/>
              <a:t>Present evidence/Witnesses</a:t>
            </a:r>
          </a:p>
          <a:p>
            <a:r>
              <a:rPr lang="en-US" dirty="0" smtClean="0"/>
              <a:t>Fair/Impartial Hearing</a:t>
            </a:r>
          </a:p>
          <a:p>
            <a:r>
              <a:rPr lang="en-US" dirty="0" smtClean="0"/>
              <a:t>Be Given All Evidence</a:t>
            </a:r>
          </a:p>
          <a:p>
            <a:r>
              <a:rPr lang="en-US" dirty="0" smtClean="0"/>
              <a:t>Have Advisor</a:t>
            </a:r>
          </a:p>
          <a:p>
            <a:pPr lvl="1"/>
            <a:r>
              <a:rPr lang="en-US" dirty="0" smtClean="0"/>
              <a:t>Now Cross</a:t>
            </a:r>
          </a:p>
          <a:p>
            <a:pPr marL="0" indent="0">
              <a:buNone/>
            </a:pPr>
            <a:endParaRPr lang="en-US" dirty="0"/>
          </a:p>
        </p:txBody>
      </p:sp>
    </p:spTree>
    <p:extLst>
      <p:ext uri="{BB962C8B-B14F-4D97-AF65-F5344CB8AC3E}">
        <p14:creationId xmlns:p14="http://schemas.microsoft.com/office/powerpoint/2010/main" val="5273280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Must have for Hearing</a:t>
            </a:r>
          </a:p>
          <a:p>
            <a:pPr lvl="1"/>
            <a:r>
              <a:rPr lang="en-US" dirty="0" smtClean="0"/>
              <a:t>One will be appointed if party doesn’t have one</a:t>
            </a:r>
          </a:p>
          <a:p>
            <a:r>
              <a:rPr lang="en-US" dirty="0" smtClean="0"/>
              <a:t>Cross</a:t>
            </a:r>
          </a:p>
          <a:p>
            <a:pPr lvl="1"/>
            <a:r>
              <a:rPr lang="en-US" dirty="0" smtClean="0"/>
              <a:t>Other roles may be limited</a:t>
            </a:r>
          </a:p>
          <a:p>
            <a:pPr lvl="1"/>
            <a:r>
              <a:rPr lang="en-US" dirty="0" smtClean="0"/>
              <a:t>Must follow guidelines</a:t>
            </a:r>
          </a:p>
          <a:p>
            <a:pPr lvl="2"/>
            <a:r>
              <a:rPr lang="en-US" dirty="0" smtClean="0"/>
              <a:t>Relevant</a:t>
            </a:r>
          </a:p>
          <a:p>
            <a:pPr lvl="2"/>
            <a:r>
              <a:rPr lang="en-US" dirty="0" smtClean="0"/>
              <a:t>Professional</a:t>
            </a:r>
          </a:p>
          <a:p>
            <a:pPr lvl="1"/>
            <a:r>
              <a:rPr lang="en-US" dirty="0" smtClean="0"/>
              <a:t>If they won’t ask questions, we have to find someone who will</a:t>
            </a:r>
          </a:p>
          <a:p>
            <a:r>
              <a:rPr lang="en-US" dirty="0" smtClean="0"/>
              <a:t>They can choose anyone</a:t>
            </a:r>
          </a:p>
          <a:p>
            <a:pPr lvl="1"/>
            <a:r>
              <a:rPr lang="en-US" dirty="0" smtClean="0"/>
              <a:t>Attorney, mother, etc.</a:t>
            </a:r>
          </a:p>
          <a:p>
            <a:pPr lvl="1"/>
            <a:r>
              <a:rPr lang="en-US" dirty="0" smtClean="0"/>
              <a:t>Panel is authority over the Advisor, make them play by the rules</a:t>
            </a:r>
            <a:endParaRPr lang="en-US" dirty="0"/>
          </a:p>
        </p:txBody>
      </p:sp>
    </p:spTree>
    <p:extLst>
      <p:ext uri="{BB962C8B-B14F-4D97-AF65-F5344CB8AC3E}">
        <p14:creationId xmlns:p14="http://schemas.microsoft.com/office/powerpoint/2010/main" val="264158031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Cross-Examination</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Parties and Witnesses must submit themselves to Cross or their statements cannot be used </a:t>
            </a:r>
          </a:p>
          <a:p>
            <a:pPr lvl="1"/>
            <a:r>
              <a:rPr lang="en-US" dirty="0" smtClean="0"/>
              <a:t>No inferences can be made if someone doesn’t submit</a:t>
            </a:r>
          </a:p>
          <a:p>
            <a:pPr lvl="1"/>
            <a:r>
              <a:rPr lang="en-US" dirty="0" smtClean="0"/>
              <a:t>Can’t be in writing</a:t>
            </a:r>
          </a:p>
          <a:p>
            <a:pPr lvl="1"/>
            <a:r>
              <a:rPr lang="en-US" dirty="0" smtClean="0"/>
              <a:t>Submit…no questions?</a:t>
            </a:r>
          </a:p>
          <a:p>
            <a:r>
              <a:rPr lang="en-US" dirty="0" smtClean="0"/>
              <a:t>Can admit evidence that wasn’t a statement</a:t>
            </a:r>
          </a:p>
          <a:p>
            <a:pPr lvl="1"/>
            <a:r>
              <a:rPr lang="en-US" dirty="0" smtClean="0"/>
              <a:t>Video</a:t>
            </a:r>
          </a:p>
          <a:p>
            <a:r>
              <a:rPr lang="en-US" dirty="0" smtClean="0"/>
              <a:t>Relevance of questions are determined by Chair of Panel</a:t>
            </a:r>
          </a:p>
          <a:p>
            <a:pPr lvl="1"/>
            <a:r>
              <a:rPr lang="en-US" dirty="0" smtClean="0"/>
              <a:t>Ask Advisor why it’s relevant</a:t>
            </a:r>
          </a:p>
          <a:p>
            <a:pPr lvl="2"/>
            <a:r>
              <a:rPr lang="en-US" dirty="0" smtClean="0"/>
              <a:t>May go to credibility</a:t>
            </a:r>
          </a:p>
          <a:p>
            <a:pPr lvl="2"/>
            <a:r>
              <a:rPr lang="en-US" dirty="0" smtClean="0"/>
              <a:t>If the question has already been asked (by panel) and answered, Chair can ask why they are being asked again and can deny it)</a:t>
            </a:r>
          </a:p>
          <a:p>
            <a:pPr lvl="1"/>
            <a:r>
              <a:rPr lang="en-US" dirty="0" smtClean="0"/>
              <a:t>Chair must explain their decision</a:t>
            </a:r>
          </a:p>
          <a:p>
            <a:pPr lvl="2"/>
            <a:r>
              <a:rPr lang="en-US" dirty="0" smtClean="0"/>
              <a:t>Irrelevant, unduly repetitious, or abusive</a:t>
            </a:r>
            <a:endParaRPr lang="en-US" dirty="0"/>
          </a:p>
          <a:p>
            <a:r>
              <a:rPr lang="en-US" dirty="0" smtClean="0"/>
              <a:t>MUST have Advisors for this</a:t>
            </a:r>
          </a:p>
          <a:p>
            <a:pPr lvl="1"/>
            <a:r>
              <a:rPr lang="en-US" dirty="0" smtClean="0"/>
              <a:t>Advisors can be reprimanded or removed from hearing is they don’t follow the rules</a:t>
            </a:r>
          </a:p>
        </p:txBody>
      </p:sp>
    </p:spTree>
    <p:extLst>
      <p:ext uri="{BB962C8B-B14F-4D97-AF65-F5344CB8AC3E}">
        <p14:creationId xmlns:p14="http://schemas.microsoft.com/office/powerpoint/2010/main" val="21644745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(Including Testimony)</a:t>
            </a:r>
            <a:endParaRPr lang="en-US" dirty="0"/>
          </a:p>
        </p:txBody>
      </p:sp>
      <p:sp>
        <p:nvSpPr>
          <p:cNvPr id="3" name="Content Placeholder 2"/>
          <p:cNvSpPr>
            <a:spLocks noGrp="1"/>
          </p:cNvSpPr>
          <p:nvPr>
            <p:ph idx="1"/>
          </p:nvPr>
        </p:nvSpPr>
        <p:spPr/>
        <p:txBody>
          <a:bodyPr>
            <a:normAutofit/>
          </a:bodyPr>
          <a:lstStyle/>
          <a:p>
            <a:r>
              <a:rPr lang="en-US" dirty="0" smtClean="0"/>
              <a:t>Must be relevant</a:t>
            </a:r>
          </a:p>
          <a:p>
            <a:r>
              <a:rPr lang="en-US" dirty="0"/>
              <a:t>No rules of evidence, other than relevance</a:t>
            </a:r>
          </a:p>
          <a:p>
            <a:r>
              <a:rPr lang="en-US" dirty="0"/>
              <a:t>Does it help prove or disprove</a:t>
            </a:r>
          </a:p>
          <a:p>
            <a:r>
              <a:rPr lang="en-US" dirty="0"/>
              <a:t>Don’t have to agree with investigators</a:t>
            </a:r>
          </a:p>
          <a:p>
            <a:r>
              <a:rPr lang="en-US" dirty="0"/>
              <a:t>Don’t really ask investigators what they believe, that shouldn’t be used in your </a:t>
            </a:r>
            <a:r>
              <a:rPr lang="en-US" dirty="0" smtClean="0"/>
              <a:t>decision</a:t>
            </a:r>
          </a:p>
        </p:txBody>
      </p:sp>
    </p:spTree>
    <p:extLst>
      <p:ext uri="{BB962C8B-B14F-4D97-AF65-F5344CB8AC3E}">
        <p14:creationId xmlns:p14="http://schemas.microsoft.com/office/powerpoint/2010/main" val="5292090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Continued</a:t>
            </a:r>
            <a:endParaRPr lang="en-US" dirty="0"/>
          </a:p>
        </p:txBody>
      </p:sp>
      <p:sp>
        <p:nvSpPr>
          <p:cNvPr id="3" name="Content Placeholder 2"/>
          <p:cNvSpPr>
            <a:spLocks noGrp="1"/>
          </p:cNvSpPr>
          <p:nvPr>
            <p:ph idx="1"/>
          </p:nvPr>
        </p:nvSpPr>
        <p:spPr/>
        <p:txBody>
          <a:bodyPr>
            <a:normAutofit fontScale="85000" lnSpcReduction="20000"/>
          </a:bodyPr>
          <a:lstStyle/>
          <a:p>
            <a:r>
              <a:rPr lang="en-US" dirty="0"/>
              <a:t>Anyone who was interviewed during investigation must be at hearing </a:t>
            </a:r>
            <a:r>
              <a:rPr lang="en-US" dirty="0" smtClean="0"/>
              <a:t>in order for panel to use </a:t>
            </a:r>
            <a:r>
              <a:rPr lang="en-US" dirty="0"/>
              <a:t>their statements for making determination</a:t>
            </a:r>
          </a:p>
          <a:p>
            <a:r>
              <a:rPr lang="en-US" dirty="0"/>
              <a:t>Can be any type of evidence</a:t>
            </a:r>
          </a:p>
          <a:p>
            <a:r>
              <a:rPr lang="en-US" dirty="0"/>
              <a:t>Credible/Reliable</a:t>
            </a:r>
          </a:p>
          <a:p>
            <a:pPr lvl="1"/>
            <a:r>
              <a:rPr lang="en-US" dirty="0"/>
              <a:t>Don’t get too caught up in irrelevant stuff (memory errors, </a:t>
            </a:r>
            <a:r>
              <a:rPr lang="en-US" dirty="0" err="1"/>
              <a:t>etc</a:t>
            </a:r>
            <a:r>
              <a:rPr lang="en-US" dirty="0" smtClean="0"/>
              <a:t>)</a:t>
            </a:r>
          </a:p>
          <a:p>
            <a:pPr lvl="2"/>
            <a:r>
              <a:rPr lang="en-US" dirty="0" smtClean="0"/>
              <a:t>Trauma Brain</a:t>
            </a:r>
            <a:endParaRPr lang="en-US" dirty="0"/>
          </a:p>
          <a:p>
            <a:pPr lvl="1"/>
            <a:r>
              <a:rPr lang="en-US" dirty="0"/>
              <a:t>Look at accuracy and reliability</a:t>
            </a:r>
          </a:p>
          <a:p>
            <a:pPr lvl="1"/>
            <a:r>
              <a:rPr lang="en-US" dirty="0"/>
              <a:t>Things may not seem truthful, doesn’t mean they </a:t>
            </a:r>
            <a:r>
              <a:rPr lang="en-US" dirty="0" smtClean="0"/>
              <a:t>aren’t</a:t>
            </a:r>
          </a:p>
          <a:p>
            <a:pPr lvl="1"/>
            <a:r>
              <a:rPr lang="en-US" dirty="0" smtClean="0"/>
              <a:t>Plausible, Possible, can it be </a:t>
            </a:r>
            <a:r>
              <a:rPr lang="en-US" dirty="0" smtClean="0"/>
              <a:t>corroborated </a:t>
            </a:r>
            <a:r>
              <a:rPr lang="en-US" dirty="0" smtClean="0"/>
              <a:t>(especially by a witness with no dog in the fight), why would they lie, body language, pattern</a:t>
            </a:r>
            <a:endParaRPr lang="en-US" dirty="0"/>
          </a:p>
          <a:p>
            <a:endParaRPr lang="en-US" dirty="0"/>
          </a:p>
        </p:txBody>
      </p:sp>
    </p:spTree>
    <p:extLst>
      <p:ext uri="{BB962C8B-B14F-4D97-AF65-F5344CB8AC3E}">
        <p14:creationId xmlns:p14="http://schemas.microsoft.com/office/powerpoint/2010/main" val="3303988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a:bodyPr>
          <a:lstStyle/>
          <a:p>
            <a:r>
              <a:rPr lang="en-US" dirty="0"/>
              <a:t>Sexual Assault means sex offenses, including attempts, that are:</a:t>
            </a:r>
          </a:p>
          <a:p>
            <a:r>
              <a:rPr lang="en-US" dirty="0"/>
              <a:t>1) Forced</a:t>
            </a:r>
          </a:p>
          <a:p>
            <a:r>
              <a:rPr lang="en-US" dirty="0"/>
              <a:t>These acts include:</a:t>
            </a:r>
          </a:p>
          <a:p>
            <a:r>
              <a:rPr lang="en-US" dirty="0"/>
              <a:t>a. Forcible Rape:</a:t>
            </a:r>
          </a:p>
          <a:p>
            <a:r>
              <a:rPr lang="en-US" dirty="0"/>
              <a:t>○ Penetration, no matter how slight, of the vagina or anus with any body part or object, or oral penetration by a sex organ of another person, without the consent of the Complainant</a:t>
            </a:r>
            <a:r>
              <a:rPr lang="en-US" dirty="0" smtClean="0"/>
              <a:t>.</a:t>
            </a:r>
            <a:endParaRPr lang="en-US" dirty="0"/>
          </a:p>
        </p:txBody>
      </p:sp>
    </p:spTree>
    <p:extLst>
      <p:ext uri="{BB962C8B-B14F-4D97-AF65-F5344CB8AC3E}">
        <p14:creationId xmlns:p14="http://schemas.microsoft.com/office/powerpoint/2010/main" val="114025369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Continued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Some evidence is worth more</a:t>
            </a:r>
          </a:p>
          <a:p>
            <a:pPr lvl="1"/>
            <a:r>
              <a:rPr lang="en-US" dirty="0" smtClean="0"/>
              <a:t>Video (really good)</a:t>
            </a:r>
          </a:p>
          <a:p>
            <a:pPr lvl="1"/>
            <a:r>
              <a:rPr lang="en-US" dirty="0" smtClean="0"/>
              <a:t>Circumstantial (ok)</a:t>
            </a:r>
          </a:p>
          <a:p>
            <a:pPr lvl="1"/>
            <a:r>
              <a:rPr lang="en-US" dirty="0" smtClean="0"/>
              <a:t>Witness (depends on the witness)</a:t>
            </a:r>
          </a:p>
          <a:p>
            <a:pPr lvl="1"/>
            <a:r>
              <a:rPr lang="en-US" dirty="0" smtClean="0"/>
              <a:t>Documentation (really good)</a:t>
            </a:r>
          </a:p>
          <a:p>
            <a:pPr lvl="1"/>
            <a:r>
              <a:rPr lang="en-US" dirty="0" smtClean="0"/>
              <a:t>Medical (is it really relevant, only get some much info, privileged info must have permission to have or use)</a:t>
            </a:r>
          </a:p>
          <a:p>
            <a:pPr lvl="1"/>
            <a:r>
              <a:rPr lang="en-US" dirty="0" smtClean="0"/>
              <a:t>Avoid</a:t>
            </a:r>
          </a:p>
          <a:p>
            <a:pPr lvl="2"/>
            <a:r>
              <a:rPr lang="en-US" dirty="0" smtClean="0"/>
              <a:t>Character Evidence</a:t>
            </a:r>
          </a:p>
          <a:p>
            <a:pPr lvl="2"/>
            <a:r>
              <a:rPr lang="en-US" dirty="0" smtClean="0"/>
              <a:t>Impact Statements (unless sanctioning)</a:t>
            </a:r>
          </a:p>
          <a:p>
            <a:endParaRPr lang="en-US" dirty="0"/>
          </a:p>
        </p:txBody>
      </p:sp>
    </p:spTree>
    <p:extLst>
      <p:ext uri="{BB962C8B-B14F-4D97-AF65-F5344CB8AC3E}">
        <p14:creationId xmlns:p14="http://schemas.microsoft.com/office/powerpoint/2010/main" val="33224801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Relevance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Must be evidence directly related to the possible violation, unless to prove a pattern</a:t>
            </a:r>
          </a:p>
          <a:p>
            <a:r>
              <a:rPr lang="en-US" dirty="0" smtClean="0"/>
              <a:t>Do not consider character of the parties</a:t>
            </a:r>
          </a:p>
          <a:p>
            <a:r>
              <a:rPr lang="en-US" dirty="0" smtClean="0"/>
              <a:t>Not relevant per </a:t>
            </a:r>
            <a:r>
              <a:rPr lang="en-US" dirty="0" err="1" smtClean="0"/>
              <a:t>regs</a:t>
            </a:r>
            <a:endParaRPr lang="en-US" dirty="0" smtClean="0"/>
          </a:p>
          <a:p>
            <a:pPr lvl="1"/>
            <a:r>
              <a:rPr lang="en-US" dirty="0"/>
              <a:t>Questions/Evidence </a:t>
            </a:r>
            <a:r>
              <a:rPr lang="en-US" dirty="0" smtClean="0"/>
              <a:t>about the </a:t>
            </a:r>
            <a:r>
              <a:rPr lang="en-US" b="1" dirty="0">
                <a:solidFill>
                  <a:srgbClr val="FF0000"/>
                </a:solidFill>
              </a:rPr>
              <a:t>Complainant’s</a:t>
            </a:r>
            <a:r>
              <a:rPr lang="en-US" dirty="0"/>
              <a:t> sexual predisposition or prior sexual behavior, unless such questions and evidence about the Complainant’s prior sexual behavior are offered to prove that someone other than the Respondent committed the conduct alleged by the Complainant, or if the questions and evidence concern specific incidents of the Complainant’s prior sexual behavior with respect to the Respondent and are offered to prove consent.</a:t>
            </a:r>
          </a:p>
        </p:txBody>
      </p:sp>
    </p:spTree>
    <p:extLst>
      <p:ext uri="{BB962C8B-B14F-4D97-AF65-F5344CB8AC3E}">
        <p14:creationId xmlns:p14="http://schemas.microsoft.com/office/powerpoint/2010/main" val="305479246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Deliberations</a:t>
            </a:r>
            <a:endParaRPr lang="en-US" dirty="0"/>
          </a:p>
        </p:txBody>
      </p:sp>
      <p:sp>
        <p:nvSpPr>
          <p:cNvPr id="3" name="Content Placeholder 2"/>
          <p:cNvSpPr>
            <a:spLocks noGrp="1"/>
          </p:cNvSpPr>
          <p:nvPr>
            <p:ph idx="1"/>
          </p:nvPr>
        </p:nvSpPr>
        <p:spPr/>
        <p:txBody>
          <a:bodyPr>
            <a:normAutofit fontScale="55000" lnSpcReduction="20000"/>
          </a:bodyPr>
          <a:lstStyle/>
          <a:p>
            <a:r>
              <a:rPr lang="en-US" dirty="0" smtClean="0"/>
              <a:t>ONLY decision makers</a:t>
            </a:r>
          </a:p>
          <a:p>
            <a:r>
              <a:rPr lang="en-US" dirty="0" smtClean="0"/>
              <a:t>No recordings</a:t>
            </a:r>
          </a:p>
          <a:p>
            <a:pPr lvl="1"/>
            <a:r>
              <a:rPr lang="en-US" dirty="0" smtClean="0"/>
              <a:t>Shred notes</a:t>
            </a:r>
          </a:p>
          <a:p>
            <a:r>
              <a:rPr lang="en-US" dirty="0" smtClean="0"/>
              <a:t>Look at policy </a:t>
            </a:r>
          </a:p>
          <a:p>
            <a:r>
              <a:rPr lang="en-US" dirty="0" smtClean="0"/>
              <a:t>Look at complaint</a:t>
            </a:r>
          </a:p>
          <a:p>
            <a:r>
              <a:rPr lang="en-US" dirty="0" smtClean="0"/>
              <a:t>Go through evidence</a:t>
            </a:r>
          </a:p>
          <a:p>
            <a:pPr lvl="1"/>
            <a:r>
              <a:rPr lang="en-US" dirty="0" smtClean="0"/>
              <a:t>Facts</a:t>
            </a:r>
          </a:p>
          <a:p>
            <a:r>
              <a:rPr lang="en-US" dirty="0" smtClean="0"/>
              <a:t>Vote</a:t>
            </a:r>
          </a:p>
          <a:p>
            <a:pPr lvl="1"/>
            <a:r>
              <a:rPr lang="en-US" dirty="0" smtClean="0"/>
              <a:t>Preponderance</a:t>
            </a:r>
          </a:p>
          <a:p>
            <a:r>
              <a:rPr lang="en-US" dirty="0" smtClean="0"/>
              <a:t>Violation?</a:t>
            </a:r>
          </a:p>
          <a:p>
            <a:pPr lvl="1"/>
            <a:r>
              <a:rPr lang="en-US" dirty="0" smtClean="0"/>
              <a:t>If yes, sanction</a:t>
            </a:r>
          </a:p>
          <a:p>
            <a:pPr lvl="2"/>
            <a:r>
              <a:rPr lang="en-US" dirty="0" smtClean="0"/>
              <a:t>Impact statements can be made by both parties</a:t>
            </a:r>
          </a:p>
          <a:p>
            <a:pPr lvl="2"/>
            <a:r>
              <a:rPr lang="en-US" dirty="0" smtClean="0"/>
              <a:t>Stop, prevent, remedy (protect C and Community)</a:t>
            </a:r>
            <a:endParaRPr lang="en-US" dirty="0"/>
          </a:p>
        </p:txBody>
      </p:sp>
    </p:spTree>
    <p:extLst>
      <p:ext uri="{BB962C8B-B14F-4D97-AF65-F5344CB8AC3E}">
        <p14:creationId xmlns:p14="http://schemas.microsoft.com/office/powerpoint/2010/main" val="197580445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Preponderance of the Evidence</a:t>
            </a:r>
            <a:br>
              <a:rPr lang="en-US" dirty="0" smtClean="0"/>
            </a:br>
            <a:endParaRPr lang="en-US" dirty="0"/>
          </a:p>
        </p:txBody>
      </p:sp>
      <p:sp>
        <p:nvSpPr>
          <p:cNvPr id="3" name="Content Placeholder 2"/>
          <p:cNvSpPr>
            <a:spLocks noGrp="1"/>
          </p:cNvSpPr>
          <p:nvPr>
            <p:ph idx="1"/>
          </p:nvPr>
        </p:nvSpPr>
        <p:spPr/>
        <p:txBody>
          <a:bodyPr/>
          <a:lstStyle/>
          <a:p>
            <a:r>
              <a:rPr lang="en-US" dirty="0" smtClean="0"/>
              <a:t>More likely true than not</a:t>
            </a:r>
          </a:p>
          <a:p>
            <a:r>
              <a:rPr lang="en-US" dirty="0" smtClean="0"/>
              <a:t>Presumption of Non-responsibility</a:t>
            </a:r>
          </a:p>
          <a:p>
            <a:r>
              <a:rPr lang="en-US" dirty="0" smtClean="0"/>
              <a:t>Presumption of Good Faith</a:t>
            </a:r>
            <a:endParaRPr lang="en-US" dirty="0"/>
          </a:p>
        </p:txBody>
      </p:sp>
    </p:spTree>
    <p:extLst>
      <p:ext uri="{BB962C8B-B14F-4D97-AF65-F5344CB8AC3E}">
        <p14:creationId xmlns:p14="http://schemas.microsoft.com/office/powerpoint/2010/main" val="3148083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Totality of the Circumstances</a:t>
            </a:r>
            <a:endParaRPr lang="en-US" dirty="0"/>
          </a:p>
        </p:txBody>
      </p:sp>
      <p:sp>
        <p:nvSpPr>
          <p:cNvPr id="3" name="Content Placeholder 2"/>
          <p:cNvSpPr>
            <a:spLocks noGrp="1"/>
          </p:cNvSpPr>
          <p:nvPr>
            <p:ph idx="1"/>
          </p:nvPr>
        </p:nvSpPr>
        <p:spPr/>
        <p:txBody>
          <a:bodyPr>
            <a:normAutofit lnSpcReduction="10000"/>
          </a:bodyPr>
          <a:lstStyle/>
          <a:p>
            <a:r>
              <a:rPr lang="en-US" dirty="0" smtClean="0"/>
              <a:t>Sex Based</a:t>
            </a:r>
          </a:p>
          <a:p>
            <a:r>
              <a:rPr lang="en-US" dirty="0" smtClean="0"/>
              <a:t>Mere utterance</a:t>
            </a:r>
          </a:p>
          <a:p>
            <a:r>
              <a:rPr lang="en-US" dirty="0" smtClean="0"/>
              <a:t>Reasonable person standard</a:t>
            </a:r>
          </a:p>
          <a:p>
            <a:r>
              <a:rPr lang="en-US" dirty="0" smtClean="0"/>
              <a:t>1</a:t>
            </a:r>
            <a:r>
              <a:rPr lang="en-US" baseline="30000" dirty="0" smtClean="0"/>
              <a:t>st</a:t>
            </a:r>
            <a:r>
              <a:rPr lang="en-US" dirty="0" smtClean="0"/>
              <a:t> amendment</a:t>
            </a:r>
          </a:p>
          <a:p>
            <a:r>
              <a:rPr lang="en-US" dirty="0" smtClean="0"/>
              <a:t>Humiliating, Threatening, Facts, What were the effects of the conduct</a:t>
            </a:r>
          </a:p>
          <a:p>
            <a:r>
              <a:rPr lang="en-US" dirty="0" smtClean="0"/>
              <a:t>SPOO (for students</a:t>
            </a:r>
            <a:r>
              <a:rPr lang="en-US" dirty="0" smtClean="0"/>
              <a:t>)</a:t>
            </a:r>
          </a:p>
          <a:p>
            <a:pPr lvl="1"/>
            <a:r>
              <a:rPr lang="en-US" dirty="0" smtClean="0"/>
              <a:t>See Page 13</a:t>
            </a:r>
            <a:endParaRPr lang="en-US" dirty="0"/>
          </a:p>
        </p:txBody>
      </p:sp>
    </p:spTree>
    <p:extLst>
      <p:ext uri="{BB962C8B-B14F-4D97-AF65-F5344CB8AC3E}">
        <p14:creationId xmlns:p14="http://schemas.microsoft.com/office/powerpoint/2010/main" val="30174793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Sanctions</a:t>
            </a:r>
            <a:endParaRPr lang="en-US" dirty="0"/>
          </a:p>
        </p:txBody>
      </p:sp>
      <p:sp>
        <p:nvSpPr>
          <p:cNvPr id="3" name="Content Placeholder 2"/>
          <p:cNvSpPr>
            <a:spLocks noGrp="1"/>
          </p:cNvSpPr>
          <p:nvPr>
            <p:ph idx="1"/>
          </p:nvPr>
        </p:nvSpPr>
        <p:spPr/>
        <p:txBody>
          <a:bodyPr/>
          <a:lstStyle/>
          <a:p>
            <a:r>
              <a:rPr lang="en-US" dirty="0" smtClean="0"/>
              <a:t>Depends on whether they are a student, faculty, or staff</a:t>
            </a:r>
          </a:p>
          <a:p>
            <a:r>
              <a:rPr lang="en-US" dirty="0" smtClean="0"/>
              <a:t>Student Conduct Code</a:t>
            </a:r>
          </a:p>
          <a:p>
            <a:pPr lvl="1"/>
            <a:r>
              <a:rPr lang="en-US" dirty="0" smtClean="0"/>
              <a:t>May look at past violations in sanctioning</a:t>
            </a:r>
          </a:p>
          <a:p>
            <a:r>
              <a:rPr lang="en-US" dirty="0" smtClean="0"/>
              <a:t>Collective Bargaining Agreement</a:t>
            </a:r>
            <a:endParaRPr lang="en-US" dirty="0" smtClean="0"/>
          </a:p>
          <a:p>
            <a:r>
              <a:rPr lang="en-US" dirty="0" smtClean="0"/>
              <a:t>State Laws</a:t>
            </a:r>
          </a:p>
          <a:p>
            <a:r>
              <a:rPr lang="en-US" dirty="0" smtClean="0"/>
              <a:t>May include Suspension, Expulsion, Termination</a:t>
            </a:r>
            <a:endParaRPr lang="en-US" dirty="0"/>
          </a:p>
        </p:txBody>
      </p:sp>
    </p:spTree>
    <p:extLst>
      <p:ext uri="{BB962C8B-B14F-4D97-AF65-F5344CB8AC3E}">
        <p14:creationId xmlns:p14="http://schemas.microsoft.com/office/powerpoint/2010/main" val="41126099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Findings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Policy violated</a:t>
            </a:r>
          </a:p>
          <a:p>
            <a:r>
              <a:rPr lang="en-US" dirty="0" smtClean="0"/>
              <a:t>Procedural steps taken</a:t>
            </a:r>
          </a:p>
          <a:p>
            <a:r>
              <a:rPr lang="en-US" dirty="0" smtClean="0"/>
              <a:t>Rational for finding</a:t>
            </a:r>
          </a:p>
          <a:p>
            <a:r>
              <a:rPr lang="en-US" dirty="0" smtClean="0"/>
              <a:t>Sanctions</a:t>
            </a:r>
          </a:p>
          <a:p>
            <a:r>
              <a:rPr lang="en-US" dirty="0" smtClean="0"/>
              <a:t>Remedies</a:t>
            </a:r>
          </a:p>
          <a:p>
            <a:r>
              <a:rPr lang="en-US" dirty="0" smtClean="0"/>
              <a:t>Appeal process</a:t>
            </a:r>
          </a:p>
          <a:p>
            <a:r>
              <a:rPr lang="en-US" dirty="0" smtClean="0"/>
              <a:t>Give to TIXC</a:t>
            </a:r>
          </a:p>
          <a:p>
            <a:pPr lvl="1"/>
            <a:r>
              <a:rPr lang="en-US" dirty="0" smtClean="0"/>
              <a:t>Send to parties at the simultaneously </a:t>
            </a:r>
            <a:endParaRPr lang="en-US" dirty="0"/>
          </a:p>
          <a:p>
            <a:pPr lvl="1"/>
            <a:r>
              <a:rPr lang="en-US" dirty="0" smtClean="0"/>
              <a:t>Final after appeal or date of appeal</a:t>
            </a:r>
          </a:p>
        </p:txBody>
      </p:sp>
    </p:spTree>
    <p:extLst>
      <p:ext uri="{BB962C8B-B14F-4D97-AF65-F5344CB8AC3E}">
        <p14:creationId xmlns:p14="http://schemas.microsoft.com/office/powerpoint/2010/main" val="216855760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Sanctions are stayed while the appeal is in process</a:t>
            </a:r>
          </a:p>
          <a:p>
            <a:r>
              <a:rPr lang="en-US" dirty="0" smtClean="0"/>
              <a:t>Grounds</a:t>
            </a:r>
          </a:p>
          <a:p>
            <a:pPr lvl="1"/>
            <a:r>
              <a:rPr lang="en-US" dirty="0" smtClean="0"/>
              <a:t>Procedural Irregularity</a:t>
            </a:r>
          </a:p>
          <a:p>
            <a:pPr lvl="1"/>
            <a:r>
              <a:rPr lang="en-US" dirty="0" smtClean="0"/>
              <a:t>New Evidence</a:t>
            </a:r>
          </a:p>
          <a:p>
            <a:pPr lvl="1"/>
            <a:r>
              <a:rPr lang="en-US" dirty="0" smtClean="0"/>
              <a:t>Conflict of Interest or Bias </a:t>
            </a:r>
          </a:p>
          <a:p>
            <a:pPr lvl="1"/>
            <a:r>
              <a:rPr lang="en-US" dirty="0" smtClean="0"/>
              <a:t>Sanctions are disproportionate</a:t>
            </a:r>
          </a:p>
          <a:p>
            <a:r>
              <a:rPr lang="en-US" dirty="0" smtClean="0"/>
              <a:t>Filing</a:t>
            </a:r>
          </a:p>
          <a:p>
            <a:pPr lvl="1"/>
            <a:r>
              <a:rPr lang="en-US" dirty="0" smtClean="0"/>
              <a:t>Writing to TIXC</a:t>
            </a:r>
          </a:p>
          <a:p>
            <a:pPr lvl="1"/>
            <a:r>
              <a:rPr lang="en-US" dirty="0" smtClean="0"/>
              <a:t>7 business days from Notice of Outcomes</a:t>
            </a:r>
          </a:p>
          <a:p>
            <a:pPr lvl="1"/>
            <a:r>
              <a:rPr lang="en-US" dirty="0" smtClean="0"/>
              <a:t>Single Decision Maker</a:t>
            </a:r>
            <a:endParaRPr lang="en-US" dirty="0"/>
          </a:p>
        </p:txBody>
      </p:sp>
    </p:spTree>
    <p:extLst>
      <p:ext uri="{BB962C8B-B14F-4D97-AF65-F5344CB8AC3E}">
        <p14:creationId xmlns:p14="http://schemas.microsoft.com/office/powerpoint/2010/main" val="156463817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Appeals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Other parties, advisors, TIXC, investigators will be given the request for appeal</a:t>
            </a:r>
          </a:p>
          <a:p>
            <a:r>
              <a:rPr lang="en-US" dirty="0" smtClean="0"/>
              <a:t>Non-appealing Parties have 7 days to submit response to TIXC</a:t>
            </a:r>
          </a:p>
          <a:p>
            <a:r>
              <a:rPr lang="en-US" dirty="0" smtClean="0"/>
              <a:t>Appeal Chair receives </a:t>
            </a:r>
          </a:p>
          <a:p>
            <a:r>
              <a:rPr lang="en-US" dirty="0" smtClean="0"/>
              <a:t>If it doesn’t fit a ground of appeal, it’s thrown out</a:t>
            </a:r>
          </a:p>
          <a:p>
            <a:r>
              <a:rPr lang="en-US" dirty="0" smtClean="0"/>
              <a:t>If it does Appeal Chair will look at it and either</a:t>
            </a:r>
          </a:p>
          <a:p>
            <a:pPr lvl="1"/>
            <a:r>
              <a:rPr lang="en-US" dirty="0" smtClean="0"/>
              <a:t>Affirm</a:t>
            </a:r>
          </a:p>
          <a:p>
            <a:pPr lvl="1"/>
            <a:r>
              <a:rPr lang="en-US" dirty="0" smtClean="0"/>
              <a:t>Modify</a:t>
            </a:r>
          </a:p>
          <a:p>
            <a:pPr lvl="1"/>
            <a:r>
              <a:rPr lang="en-US" dirty="0" smtClean="0"/>
              <a:t>Remand</a:t>
            </a:r>
            <a:endParaRPr lang="en-US" dirty="0"/>
          </a:p>
        </p:txBody>
      </p:sp>
    </p:spTree>
    <p:extLst>
      <p:ext uri="{BB962C8B-B14F-4D97-AF65-F5344CB8AC3E}">
        <p14:creationId xmlns:p14="http://schemas.microsoft.com/office/powerpoint/2010/main" val="348945363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Implicit </a:t>
            </a:r>
            <a:r>
              <a:rPr lang="en-US" dirty="0"/>
              <a:t>Bias</a:t>
            </a:r>
            <a:br>
              <a:rPr lang="en-US" dirty="0"/>
            </a:br>
            <a:r>
              <a:rPr lang="en-US" sz="2700" dirty="0"/>
              <a:t>http://kirwaninstitute.osu.edu/research/understanding-implicit-bias/</a:t>
            </a:r>
          </a:p>
        </p:txBody>
      </p:sp>
      <p:sp>
        <p:nvSpPr>
          <p:cNvPr id="3" name="Content Placeholder 2"/>
          <p:cNvSpPr>
            <a:spLocks noGrp="1"/>
          </p:cNvSpPr>
          <p:nvPr>
            <p:ph idx="1"/>
          </p:nvPr>
        </p:nvSpPr>
        <p:spPr/>
        <p:txBody>
          <a:bodyPr>
            <a:normAutofit/>
          </a:bodyPr>
          <a:lstStyle/>
          <a:p>
            <a:r>
              <a:rPr lang="en-US" dirty="0"/>
              <a:t>I</a:t>
            </a:r>
            <a:r>
              <a:rPr lang="en-US" dirty="0" smtClean="0"/>
              <a:t>mplicit bias: attitudes </a:t>
            </a:r>
            <a:r>
              <a:rPr lang="en-US" dirty="0"/>
              <a:t>or stereotypes that affect our understanding, actions, and decisions in an unconscious manner.  </a:t>
            </a:r>
            <a:endParaRPr lang="en-US" dirty="0" smtClean="0"/>
          </a:p>
          <a:p>
            <a:pPr lvl="1"/>
            <a:r>
              <a:rPr lang="en-US" dirty="0" smtClean="0"/>
              <a:t>activated </a:t>
            </a:r>
            <a:r>
              <a:rPr lang="en-US" dirty="0"/>
              <a:t>involuntarily and without an individual’s awareness or intentional </a:t>
            </a:r>
            <a:r>
              <a:rPr lang="en-US" dirty="0" smtClean="0"/>
              <a:t>control  </a:t>
            </a:r>
          </a:p>
          <a:p>
            <a:pPr lvl="1"/>
            <a:r>
              <a:rPr lang="en-US" dirty="0" smtClean="0"/>
              <a:t>feelings and attitudes about other people based on characteristics such as race, ethnicity, age, and appearance  </a:t>
            </a:r>
          </a:p>
          <a:p>
            <a:pPr lvl="1"/>
            <a:r>
              <a:rPr lang="en-US" dirty="0" smtClean="0"/>
              <a:t>develop over the course of a lifetime beginning at a very early age through exposure to direct and indirect messages</a:t>
            </a:r>
            <a:endParaRPr lang="en-US" dirty="0"/>
          </a:p>
        </p:txBody>
      </p:sp>
    </p:spTree>
    <p:extLst>
      <p:ext uri="{BB962C8B-B14F-4D97-AF65-F5344CB8AC3E}">
        <p14:creationId xmlns:p14="http://schemas.microsoft.com/office/powerpoint/2010/main" val="3069160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Assault Continued</a:t>
            </a:r>
            <a:endParaRPr lang="en-US" dirty="0"/>
          </a:p>
        </p:txBody>
      </p:sp>
      <p:sp>
        <p:nvSpPr>
          <p:cNvPr id="3" name="Content Placeholder 2"/>
          <p:cNvSpPr>
            <a:spLocks noGrp="1"/>
          </p:cNvSpPr>
          <p:nvPr>
            <p:ph idx="1"/>
          </p:nvPr>
        </p:nvSpPr>
        <p:spPr/>
        <p:txBody>
          <a:bodyPr>
            <a:normAutofit fontScale="77500" lnSpcReduction="20000"/>
          </a:bodyPr>
          <a:lstStyle/>
          <a:p>
            <a:r>
              <a:rPr lang="en-US" dirty="0"/>
              <a:t>b. Forcible Sodomy:</a:t>
            </a:r>
          </a:p>
          <a:p>
            <a:r>
              <a:rPr lang="en-US" dirty="0"/>
              <a:t>○ Oral or anal sexual intercourse with another person, forcibly, and/or against that person’s will (non-consensually), or not forcibly or against the person’s will in instances in which the Complainant is incapable of giving consent because of age or because of temporary or permanent mental or physical incapacity.</a:t>
            </a:r>
          </a:p>
          <a:p>
            <a:r>
              <a:rPr lang="en-US" dirty="0"/>
              <a:t>c. Sexual Assault with an Object:</a:t>
            </a:r>
          </a:p>
          <a:p>
            <a:r>
              <a:rPr lang="en-US" dirty="0"/>
              <a:t>○ The use of an object or instrument to penetrate, however slightly, the genital or anal opening of the body of another person, forcibly, and/or against that person’s will (non-consensually), or not forcibly or against the person’s will in instances in which the Complainant is incapable of giving consent because of age or because of temporary or permanent mental or physical incapacity.</a:t>
            </a:r>
          </a:p>
          <a:p>
            <a:endParaRPr lang="en-US" dirty="0"/>
          </a:p>
        </p:txBody>
      </p:sp>
    </p:spTree>
    <p:extLst>
      <p:ext uri="{BB962C8B-B14F-4D97-AF65-F5344CB8AC3E}">
        <p14:creationId xmlns:p14="http://schemas.microsoft.com/office/powerpoint/2010/main" val="2979799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Disparate Treatment and Impact</a:t>
            </a:r>
            <a:endParaRPr lang="en-US" dirty="0"/>
          </a:p>
        </p:txBody>
      </p:sp>
      <p:sp>
        <p:nvSpPr>
          <p:cNvPr id="3" name="Content Placeholder 2"/>
          <p:cNvSpPr>
            <a:spLocks noGrp="1"/>
          </p:cNvSpPr>
          <p:nvPr>
            <p:ph idx="1"/>
          </p:nvPr>
        </p:nvSpPr>
        <p:spPr/>
        <p:txBody>
          <a:bodyPr/>
          <a:lstStyle/>
          <a:p>
            <a:r>
              <a:rPr lang="en-US" dirty="0"/>
              <a:t>Disparate treatment occurs where members of a </a:t>
            </a:r>
            <a:r>
              <a:rPr lang="en-US" dirty="0" smtClean="0"/>
              <a:t>protected class have </a:t>
            </a:r>
            <a:r>
              <a:rPr lang="en-US" dirty="0"/>
              <a:t>been </a:t>
            </a:r>
            <a:r>
              <a:rPr lang="en-US" dirty="0" smtClean="0"/>
              <a:t>treated differently than others (purposely)</a:t>
            </a:r>
          </a:p>
          <a:p>
            <a:r>
              <a:rPr lang="en-US" dirty="0" smtClean="0"/>
              <a:t>Disparate Impact occurs when a certain practice makes it more difficult for a member of a certain protected class (unintentionally)</a:t>
            </a:r>
          </a:p>
          <a:p>
            <a:endParaRPr lang="en-US" dirty="0"/>
          </a:p>
        </p:txBody>
      </p:sp>
    </p:spTree>
    <p:extLst>
      <p:ext uri="{BB962C8B-B14F-4D97-AF65-F5344CB8AC3E}">
        <p14:creationId xmlns:p14="http://schemas.microsoft.com/office/powerpoint/2010/main" val="16651166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Confidentiality and Privacy</a:t>
            </a:r>
            <a:endParaRPr lang="en-US" dirty="0"/>
          </a:p>
        </p:txBody>
      </p:sp>
      <p:sp>
        <p:nvSpPr>
          <p:cNvPr id="3" name="Content Placeholder 2"/>
          <p:cNvSpPr>
            <a:spLocks noGrp="1"/>
          </p:cNvSpPr>
          <p:nvPr>
            <p:ph idx="1"/>
          </p:nvPr>
        </p:nvSpPr>
        <p:spPr/>
        <p:txBody>
          <a:bodyPr/>
          <a:lstStyle/>
          <a:p>
            <a:r>
              <a:rPr lang="en-US" dirty="0" smtClean="0"/>
              <a:t>Keep everything as private as possible</a:t>
            </a:r>
          </a:p>
          <a:p>
            <a:r>
              <a:rPr lang="en-US" dirty="0" smtClean="0"/>
              <a:t>Need to know</a:t>
            </a:r>
          </a:p>
          <a:p>
            <a:r>
              <a:rPr lang="en-US" dirty="0" smtClean="0"/>
              <a:t>FERPA</a:t>
            </a:r>
          </a:p>
          <a:p>
            <a:r>
              <a:rPr lang="en-US" dirty="0" smtClean="0"/>
              <a:t>Employment Rules</a:t>
            </a:r>
          </a:p>
          <a:p>
            <a:r>
              <a:rPr lang="en-US" dirty="0" smtClean="0"/>
              <a:t>Cannot guarantee Confidentiality (see above)</a:t>
            </a:r>
            <a:endParaRPr lang="en-US" dirty="0"/>
          </a:p>
        </p:txBody>
      </p:sp>
    </p:spTree>
    <p:extLst>
      <p:ext uri="{BB962C8B-B14F-4D97-AF65-F5344CB8AC3E}">
        <p14:creationId xmlns:p14="http://schemas.microsoft.com/office/powerpoint/2010/main" val="20681425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Fairness and </a:t>
            </a:r>
            <a:r>
              <a:rPr lang="en-US" dirty="0"/>
              <a:t>Equity</a:t>
            </a:r>
            <a:br>
              <a:rPr lang="en-US" dirty="0"/>
            </a:br>
            <a:r>
              <a:rPr lang="en-US" sz="2200" dirty="0"/>
              <a:t>/www.cui.edu/academicprograms/education/perfecting-the-practice/blog/post/how-to-balance-equity-equality-and-fairness</a:t>
            </a:r>
          </a:p>
        </p:txBody>
      </p:sp>
      <p:sp>
        <p:nvSpPr>
          <p:cNvPr id="3" name="Content Placeholder 2"/>
          <p:cNvSpPr>
            <a:spLocks noGrp="1"/>
          </p:cNvSpPr>
          <p:nvPr>
            <p:ph idx="1"/>
          </p:nvPr>
        </p:nvSpPr>
        <p:spPr/>
        <p:txBody>
          <a:bodyPr/>
          <a:lstStyle/>
          <a:p>
            <a:r>
              <a:rPr lang="en-US" dirty="0"/>
              <a:t>Equal is defined as the same or exactly alike. [Equality]</a:t>
            </a:r>
          </a:p>
          <a:p>
            <a:r>
              <a:rPr lang="en-US" dirty="0"/>
              <a:t>Fair is defined as just or appropriate in the circumstances. [Fairness]</a:t>
            </a:r>
          </a:p>
          <a:p>
            <a:r>
              <a:rPr lang="en-US" dirty="0"/>
              <a:t>Equity is defined as the quality of being fair and impartial.</a:t>
            </a:r>
          </a:p>
        </p:txBody>
      </p:sp>
    </p:spTree>
    <p:extLst>
      <p:ext uri="{BB962C8B-B14F-4D97-AF65-F5344CB8AC3E}">
        <p14:creationId xmlns:p14="http://schemas.microsoft.com/office/powerpoint/2010/main" val="43242306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v. Equality</a:t>
            </a:r>
            <a:endParaRPr lang="en-US" dirty="0"/>
          </a:p>
        </p:txBody>
      </p:sp>
      <p:pic>
        <p:nvPicPr>
          <p:cNvPr id="4" name="Content Placeholder 3" descr="Help me, Obi-Wan Kenobi. You’re my only hope. – WIL ..."/>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414704" y="2171700"/>
            <a:ext cx="5033980" cy="3294063"/>
          </a:xfrm>
        </p:spPr>
      </p:pic>
    </p:spTree>
    <p:extLst>
      <p:ext uri="{BB962C8B-B14F-4D97-AF65-F5344CB8AC3E}">
        <p14:creationId xmlns:p14="http://schemas.microsoft.com/office/powerpoint/2010/main" val="692746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of Interest and Bias</a:t>
            </a:r>
            <a:endParaRPr lang="en-US" dirty="0"/>
          </a:p>
        </p:txBody>
      </p:sp>
      <p:sp>
        <p:nvSpPr>
          <p:cNvPr id="3" name="Content Placeholder 2"/>
          <p:cNvSpPr>
            <a:spLocks noGrp="1"/>
          </p:cNvSpPr>
          <p:nvPr>
            <p:ph idx="1"/>
          </p:nvPr>
        </p:nvSpPr>
        <p:spPr/>
        <p:txBody>
          <a:bodyPr>
            <a:normAutofit lnSpcReduction="10000"/>
          </a:bodyPr>
          <a:lstStyle/>
          <a:p>
            <a:r>
              <a:rPr lang="en-US" dirty="0" smtClean="0"/>
              <a:t>Conflict </a:t>
            </a:r>
            <a:r>
              <a:rPr lang="en-US" dirty="0"/>
              <a:t>of Interest: a conflict between the private interests and the official responsibilities of a person in a position of </a:t>
            </a:r>
            <a:r>
              <a:rPr lang="en-US" dirty="0" smtClean="0"/>
              <a:t>trust (Merriam-Webster)</a:t>
            </a:r>
          </a:p>
          <a:p>
            <a:r>
              <a:rPr lang="en-US" dirty="0"/>
              <a:t>Bias</a:t>
            </a:r>
            <a:r>
              <a:rPr lang="en-US" dirty="0" smtClean="0"/>
              <a:t>: a </a:t>
            </a:r>
            <a:r>
              <a:rPr lang="en-US" dirty="0"/>
              <a:t>particular tendency, trend, inclination, feeling, or opinion, especially one that is preconceived or </a:t>
            </a:r>
            <a:r>
              <a:rPr lang="en-US" dirty="0" smtClean="0"/>
              <a:t>unreasoned, unreasonably </a:t>
            </a:r>
            <a:r>
              <a:rPr lang="en-US" dirty="0"/>
              <a:t>hostile feelings or opinions about a social group; </a:t>
            </a:r>
            <a:r>
              <a:rPr lang="en-US" dirty="0" smtClean="0"/>
              <a:t>prejudice</a:t>
            </a:r>
            <a:endParaRPr lang="en-US" dirty="0"/>
          </a:p>
          <a:p>
            <a:r>
              <a:rPr lang="en-US" dirty="0" smtClean="0"/>
              <a:t>All pool members must be free from bias and conflicts</a:t>
            </a:r>
          </a:p>
          <a:p>
            <a:r>
              <a:rPr lang="en-US" dirty="0" smtClean="0"/>
              <a:t>Parties can ask that pool members be removed if they feel there is a conflict or bias</a:t>
            </a:r>
            <a:endParaRPr lang="en-US" dirty="0"/>
          </a:p>
        </p:txBody>
      </p:sp>
    </p:spTree>
    <p:extLst>
      <p:ext uri="{BB962C8B-B14F-4D97-AF65-F5344CB8AC3E}">
        <p14:creationId xmlns:p14="http://schemas.microsoft.com/office/powerpoint/2010/main" val="67788271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Technology</a:t>
            </a:r>
            <a:endParaRPr lang="en-US" dirty="0"/>
          </a:p>
        </p:txBody>
      </p:sp>
      <p:sp>
        <p:nvSpPr>
          <p:cNvPr id="3" name="Content Placeholder 2"/>
          <p:cNvSpPr>
            <a:spLocks noGrp="1"/>
          </p:cNvSpPr>
          <p:nvPr>
            <p:ph idx="1"/>
          </p:nvPr>
        </p:nvSpPr>
        <p:spPr/>
        <p:txBody>
          <a:bodyPr/>
          <a:lstStyle/>
          <a:p>
            <a:r>
              <a:rPr lang="en-US" dirty="0" smtClean="0"/>
              <a:t>Zoom</a:t>
            </a:r>
          </a:p>
          <a:p>
            <a:r>
              <a:rPr lang="en-US" dirty="0" smtClean="0"/>
              <a:t>Microsoft Teams</a:t>
            </a:r>
          </a:p>
          <a:p>
            <a:r>
              <a:rPr lang="en-US" dirty="0" smtClean="0"/>
              <a:t>File sharing platforms</a:t>
            </a:r>
            <a:endParaRPr lang="en-US" dirty="0"/>
          </a:p>
        </p:txBody>
      </p:sp>
    </p:spTree>
    <p:extLst>
      <p:ext uri="{BB962C8B-B14F-4D97-AF65-F5344CB8AC3E}">
        <p14:creationId xmlns:p14="http://schemas.microsoft.com/office/powerpoint/2010/main" val="23104564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Record Keeping</a:t>
            </a:r>
            <a:endParaRPr lang="en-US"/>
          </a:p>
        </p:txBody>
      </p:sp>
      <p:sp>
        <p:nvSpPr>
          <p:cNvPr id="3" name="Content Placeholder 2"/>
          <p:cNvSpPr>
            <a:spLocks noGrp="1"/>
          </p:cNvSpPr>
          <p:nvPr>
            <p:ph idx="1"/>
          </p:nvPr>
        </p:nvSpPr>
        <p:spPr/>
        <p:txBody>
          <a:bodyPr/>
          <a:lstStyle/>
          <a:p>
            <a:r>
              <a:rPr lang="en-US" dirty="0" smtClean="0"/>
              <a:t>7 years</a:t>
            </a:r>
          </a:p>
          <a:p>
            <a:r>
              <a:rPr lang="en-US" dirty="0" smtClean="0"/>
              <a:t>Keep all records</a:t>
            </a:r>
            <a:endParaRPr lang="en-US" dirty="0"/>
          </a:p>
        </p:txBody>
      </p:sp>
    </p:spTree>
    <p:extLst>
      <p:ext uri="{BB962C8B-B14F-4D97-AF65-F5344CB8AC3E}">
        <p14:creationId xmlns:p14="http://schemas.microsoft.com/office/powerpoint/2010/main" val="347275510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4" name="Content Placeholder 3" descr="My Thoughts on the VCAP-DCA Exam - Wahl Network"/>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10584" y="2171700"/>
            <a:ext cx="3842219" cy="3294063"/>
          </a:xfrm>
        </p:spPr>
      </p:pic>
    </p:spTree>
    <p:extLst>
      <p:ext uri="{BB962C8B-B14F-4D97-AF65-F5344CB8AC3E}">
        <p14:creationId xmlns:p14="http://schemas.microsoft.com/office/powerpoint/2010/main" val="3546879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Assault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a:t>d. Forcible Fondling:</a:t>
            </a:r>
          </a:p>
          <a:p>
            <a:r>
              <a:rPr lang="en-US" dirty="0"/>
              <a:t>○ The touching of the private body parts of another person (buttocks, groin, breasts), for the purpose of sexual gratification, forcibly, and/or against that person’s will (non-consensually), or not forcibly or against the person’s will in instances in which the Complainant is incapable of giving consent because of age or because of temporary or permanent mental or physical incapacity.</a:t>
            </a:r>
          </a:p>
          <a:p>
            <a:r>
              <a:rPr lang="en-US" dirty="0"/>
              <a:t>2) Lack of Consent: Any sexual act directed against another person, without the consent of the Complainant, including instances in which the Complainant is incapable of giving consent. See definition of consent.</a:t>
            </a:r>
          </a:p>
          <a:p>
            <a:endParaRPr lang="en-US" dirty="0"/>
          </a:p>
        </p:txBody>
      </p:sp>
    </p:spTree>
    <p:extLst>
      <p:ext uri="{BB962C8B-B14F-4D97-AF65-F5344CB8AC3E}">
        <p14:creationId xmlns:p14="http://schemas.microsoft.com/office/powerpoint/2010/main" val="2604252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 Assault Continued</a:t>
            </a:r>
            <a:endParaRPr lang="en-US" dirty="0"/>
          </a:p>
        </p:txBody>
      </p:sp>
      <p:sp>
        <p:nvSpPr>
          <p:cNvPr id="3" name="Content Placeholder 2"/>
          <p:cNvSpPr>
            <a:spLocks noGrp="1"/>
          </p:cNvSpPr>
          <p:nvPr>
            <p:ph idx="1"/>
          </p:nvPr>
        </p:nvSpPr>
        <p:spPr/>
        <p:txBody>
          <a:bodyPr/>
          <a:lstStyle/>
          <a:p>
            <a:r>
              <a:rPr lang="en-US" dirty="0"/>
              <a:t>3) Non-forcible</a:t>
            </a:r>
          </a:p>
          <a:p>
            <a:r>
              <a:rPr lang="en-US" dirty="0"/>
              <a:t>○ Incest: Non-forcible sexual intercourse, between persons who are related to each other, within the degrees wherein marriage is prohibited by Illinois law.</a:t>
            </a:r>
          </a:p>
          <a:p>
            <a:r>
              <a:rPr lang="en-US" dirty="0"/>
              <a:t>○ Statutory Rape: Non-forcible sexual intercourse, with a person who is under the statutory age of consent of seventeen.</a:t>
            </a:r>
          </a:p>
          <a:p>
            <a:endParaRPr lang="en-US" dirty="0"/>
          </a:p>
        </p:txBody>
      </p:sp>
    </p:spTree>
    <p:extLst>
      <p:ext uri="{BB962C8B-B14F-4D97-AF65-F5344CB8AC3E}">
        <p14:creationId xmlns:p14="http://schemas.microsoft.com/office/powerpoint/2010/main" val="42922636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a:t>
            </a:r>
            <a:endParaRPr lang="en-US" dirty="0"/>
          </a:p>
        </p:txBody>
      </p:sp>
      <p:sp>
        <p:nvSpPr>
          <p:cNvPr id="3" name="Content Placeholder 2"/>
          <p:cNvSpPr>
            <a:spLocks noGrp="1"/>
          </p:cNvSpPr>
          <p:nvPr>
            <p:ph idx="1"/>
          </p:nvPr>
        </p:nvSpPr>
        <p:spPr/>
        <p:txBody>
          <a:bodyPr/>
          <a:lstStyle/>
          <a:p>
            <a:r>
              <a:rPr lang="en-US" dirty="0" smtClean="0"/>
              <a:t>Consistency</a:t>
            </a:r>
          </a:p>
          <a:p>
            <a:pPr lvl="1"/>
            <a:r>
              <a:rPr lang="en-US" dirty="0" smtClean="0"/>
              <a:t>Be consistent in how you define it</a:t>
            </a:r>
          </a:p>
          <a:p>
            <a:r>
              <a:rPr lang="en-US" dirty="0" smtClean="0"/>
              <a:t>Impartiality</a:t>
            </a:r>
          </a:p>
          <a:p>
            <a:pPr lvl="1"/>
            <a:r>
              <a:rPr lang="en-US" dirty="0" smtClean="0"/>
              <a:t>Be impartial, look at facts</a:t>
            </a:r>
          </a:p>
          <a:p>
            <a:r>
              <a:rPr lang="en-US" dirty="0" smtClean="0"/>
              <a:t>Policy</a:t>
            </a:r>
          </a:p>
          <a:p>
            <a:pPr lvl="1"/>
            <a:r>
              <a:rPr lang="en-US" dirty="0" smtClean="0"/>
              <a:t>How does the policy define it</a:t>
            </a:r>
            <a:endParaRPr lang="en-US" dirty="0"/>
          </a:p>
        </p:txBody>
      </p:sp>
    </p:spTree>
    <p:extLst>
      <p:ext uri="{BB962C8B-B14F-4D97-AF65-F5344CB8AC3E}">
        <p14:creationId xmlns:p14="http://schemas.microsoft.com/office/powerpoint/2010/main" val="2132239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Consent Policy</a:t>
            </a:r>
            <a:endParaRPr lang="en-US" dirty="0"/>
          </a:p>
        </p:txBody>
      </p:sp>
      <p:sp>
        <p:nvSpPr>
          <p:cNvPr id="3" name="Content Placeholder 2"/>
          <p:cNvSpPr>
            <a:spLocks noGrp="1"/>
          </p:cNvSpPr>
          <p:nvPr>
            <p:ph idx="1"/>
          </p:nvPr>
        </p:nvSpPr>
        <p:spPr/>
        <p:txBody>
          <a:bodyPr>
            <a:normAutofit fontScale="70000" lnSpcReduction="20000"/>
          </a:bodyPr>
          <a:lstStyle/>
          <a:p>
            <a:r>
              <a:rPr lang="en-US" dirty="0"/>
              <a:t>Consent means a clear, affirmative, unambiguous and freely given agreement to engage in a specific sexual activity. Consent is demonstrated verbally or through actions that clearly indicate a willingness to engage in the specific sexual activity. Lack of verbal or physical resistance does not constitute consent. Consent to engage in sexual activity with one person does not constitute consent to engage in sexual activity with another person, and consent for a specific activity does not imply consent for any other activity. Use of alcohol, drugs, or other intoxicants does not diminish one’s responsibility to obtain consent.</a:t>
            </a:r>
          </a:p>
          <a:p>
            <a:r>
              <a:rPr lang="en-US" dirty="0"/>
              <a:t>Consent must be knowing and voluntary. To give consent, a person must be awake, of legal age, and have the capacity to reasonably understand the nature of his/her actions. Consent cannot be given by an individual who is mentally or physically incapacitated through the effect of drugs, alcohol or other intoxicants or for any other reason. Consent cannot be given when it is coerced, forced, or obtained by use of duress, fear, threats, or violence. Consent is not implied by the existence of a prior or current relationship or participation in prior sexual activity. A person’s manner of dress does not constitute consent. Consent to engage in sexual activity may be withdrawn at any time and is automatically withdrawn by a person who is no longer capable of giving consent.</a:t>
            </a:r>
          </a:p>
        </p:txBody>
      </p:sp>
    </p:spTree>
    <p:extLst>
      <p:ext uri="{BB962C8B-B14F-4D97-AF65-F5344CB8AC3E}">
        <p14:creationId xmlns:p14="http://schemas.microsoft.com/office/powerpoint/2010/main" val="64889774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CDCE0"/>
      </a:lt2>
      <a:accent1>
        <a:srgbClr val="415588"/>
      </a:accent1>
      <a:accent2>
        <a:srgbClr val="4294B6"/>
      </a:accent2>
      <a:accent3>
        <a:srgbClr val="087D7C"/>
      </a:accent3>
      <a:accent4>
        <a:srgbClr val="2CB663"/>
      </a:accent4>
      <a:accent5>
        <a:srgbClr val="DF8822"/>
      </a:accent5>
      <a:accent6>
        <a:srgbClr val="BC410A"/>
      </a:accent6>
      <a:hlink>
        <a:srgbClr val="5977C4"/>
      </a:hlink>
      <a:folHlink>
        <a:srgbClr val="A1A9BF"/>
      </a:folHlink>
    </a:clrScheme>
    <a:fontScheme name="Gallery">
      <a:majorFont>
        <a:latin typeface="Century Gothic" panose="020B0502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lumMod val="108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E050AC27-895F-4B90-991D-A6818FC89AB6}"/>
    </a:ext>
  </a:extLst>
</a:theme>
</file>

<file path=docProps/app.xml><?xml version="1.0" encoding="utf-8"?>
<Properties xmlns="http://schemas.openxmlformats.org/officeDocument/2006/extended-properties" xmlns:vt="http://schemas.openxmlformats.org/officeDocument/2006/docPropsVTypes">
  <Template>TM10001114[[fn=Gallery]]</Template>
  <TotalTime>233</TotalTime>
  <Words>3644</Words>
  <Application>Microsoft Office PowerPoint</Application>
  <PresentationFormat>Widescreen</PresentationFormat>
  <Paragraphs>408</Paragraphs>
  <Slides>57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57</vt:i4>
      </vt:variant>
    </vt:vector>
  </HeadingPairs>
  <TitlesOfParts>
    <vt:vector size="60" baseType="lpstr">
      <vt:lpstr>Arial</vt:lpstr>
      <vt:lpstr>Century Gothic</vt:lpstr>
      <vt:lpstr>Gallery</vt:lpstr>
      <vt:lpstr>Panelist Training</vt:lpstr>
      <vt:lpstr>Scope of the policy and other relevant policies</vt:lpstr>
      <vt:lpstr>Laws and Regs</vt:lpstr>
      <vt:lpstr>Definitions</vt:lpstr>
      <vt:lpstr>Sexual Assault Continued</vt:lpstr>
      <vt:lpstr>Sexual Assault Continued</vt:lpstr>
      <vt:lpstr>Sexual Assault Continued</vt:lpstr>
      <vt:lpstr>Consent</vt:lpstr>
      <vt:lpstr>Consent Policy</vt:lpstr>
      <vt:lpstr>Incapacitation</vt:lpstr>
      <vt:lpstr>3 questions</vt:lpstr>
      <vt:lpstr>Definitions Continued</vt:lpstr>
      <vt:lpstr>SPOO: If it’s SPOO Discriminatory Effect is a Given</vt:lpstr>
      <vt:lpstr>Sexual Harassment Continued</vt:lpstr>
      <vt:lpstr>Definitions Continued</vt:lpstr>
      <vt:lpstr>Definitions Continued</vt:lpstr>
      <vt:lpstr>Definitions Continued</vt:lpstr>
      <vt:lpstr>Definitions Continued</vt:lpstr>
      <vt:lpstr>Definitions Continued </vt:lpstr>
      <vt:lpstr>Reporting</vt:lpstr>
      <vt:lpstr>Process</vt:lpstr>
      <vt:lpstr>Process Continued</vt:lpstr>
      <vt:lpstr>Process Continued</vt:lpstr>
      <vt:lpstr>Informal Resolution</vt:lpstr>
      <vt:lpstr>Your Role</vt:lpstr>
      <vt:lpstr>How to Conduct Questioning</vt:lpstr>
      <vt:lpstr>Questioning Continued</vt:lpstr>
      <vt:lpstr>Questions Continued</vt:lpstr>
      <vt:lpstr>Pre Hearing Meetings</vt:lpstr>
      <vt:lpstr>What you as a hearing officer should do before the hearing</vt:lpstr>
      <vt:lpstr>Hearing Live, not in person</vt:lpstr>
      <vt:lpstr>Hearing Panel</vt:lpstr>
      <vt:lpstr>Rights under Regs</vt:lpstr>
      <vt:lpstr>Due Process </vt:lpstr>
      <vt:lpstr>Due Process Continued</vt:lpstr>
      <vt:lpstr>Advisors</vt:lpstr>
      <vt:lpstr>Cross-Examination</vt:lpstr>
      <vt:lpstr>Evidence (Including Testimony)</vt:lpstr>
      <vt:lpstr>Evidence Continued</vt:lpstr>
      <vt:lpstr>Evidence Continued</vt:lpstr>
      <vt:lpstr>Relevance</vt:lpstr>
      <vt:lpstr>Deliberations</vt:lpstr>
      <vt:lpstr>Preponderance of the Evidence </vt:lpstr>
      <vt:lpstr>Totality of the Circumstances</vt:lpstr>
      <vt:lpstr>Sanctions</vt:lpstr>
      <vt:lpstr>Written Findings</vt:lpstr>
      <vt:lpstr>Appeals</vt:lpstr>
      <vt:lpstr>Appeals Continued</vt:lpstr>
      <vt:lpstr>Implicit Bias http://kirwaninstitute.osu.edu/research/understanding-implicit-bias/</vt:lpstr>
      <vt:lpstr>Disparate Treatment and Impact</vt:lpstr>
      <vt:lpstr>Confidentiality and Privacy</vt:lpstr>
      <vt:lpstr>Fairness and Equity /www.cui.edu/academicprograms/education/perfecting-the-practice/blog/post/how-to-balance-equity-equality-and-fairness</vt:lpstr>
      <vt:lpstr>Equity v. Equality</vt:lpstr>
      <vt:lpstr>Conflict of Interest and Bias</vt:lpstr>
      <vt:lpstr>Technology</vt:lpstr>
      <vt:lpstr>Record Keeping</vt:lpstr>
      <vt:lpstr>Questions?</vt:lpstr>
    </vt:vector>
  </TitlesOfParts>
  <Company>SIU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Panelist Training</dc:title>
  <dc:creator>Parker, Casey L</dc:creator>
  <cp:lastModifiedBy>Parker, Casey L</cp:lastModifiedBy>
  <cp:revision>27</cp:revision>
  <dcterms:created xsi:type="dcterms:W3CDTF">2020-12-02T21:21:08Z</dcterms:created>
  <dcterms:modified xsi:type="dcterms:W3CDTF">2021-01-13T19:56:55Z</dcterms:modified>
</cp:coreProperties>
</file>